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72" r:id="rId4"/>
    <p:sldId id="260" r:id="rId5"/>
    <p:sldId id="261" r:id="rId6"/>
    <p:sldId id="262" r:id="rId7"/>
    <p:sldId id="259" r:id="rId8"/>
    <p:sldId id="263" r:id="rId9"/>
    <p:sldId id="265" r:id="rId10"/>
    <p:sldId id="264" r:id="rId11"/>
    <p:sldId id="266" r:id="rId12"/>
    <p:sldId id="267" r:id="rId13"/>
    <p:sldId id="268" r:id="rId14"/>
    <p:sldId id="269" r:id="rId15"/>
    <p:sldId id="270" r:id="rId16"/>
    <p:sldId id="271" r:id="rId17"/>
    <p:sldId id="274" r:id="rId18"/>
    <p:sldId id="275" r:id="rId19"/>
    <p:sldId id="35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90"/>
    <p:restoredTop sz="96327"/>
  </p:normalViewPr>
  <p:slideViewPr>
    <p:cSldViewPr snapToGrid="0" snapToObjects="1">
      <p:cViewPr varScale="1">
        <p:scale>
          <a:sx n="128" d="100"/>
          <a:sy n="128" d="100"/>
        </p:scale>
        <p:origin x="52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4D1B5-3BDF-E546-86E4-A5696F0E03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B4DBF5-AD13-6E45-9963-E57B6AA4C2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87AF1BA-7D47-B142-A71F-EC57CE4C8E55}"/>
              </a:ext>
            </a:extLst>
          </p:cNvPr>
          <p:cNvSpPr>
            <a:spLocks noGrp="1"/>
          </p:cNvSpPr>
          <p:nvPr>
            <p:ph type="dt" sz="half" idx="10"/>
          </p:nvPr>
        </p:nvSpPr>
        <p:spPr/>
        <p:txBody>
          <a:bodyPr/>
          <a:lstStyle/>
          <a:p>
            <a:fld id="{1102AB69-7877-7949-95B4-4B2BA4254CDF}" type="datetimeFigureOut">
              <a:rPr lang="en-US" smtClean="0"/>
              <a:t>12/10/19</a:t>
            </a:fld>
            <a:endParaRPr lang="en-US"/>
          </a:p>
        </p:txBody>
      </p:sp>
      <p:sp>
        <p:nvSpPr>
          <p:cNvPr id="5" name="Footer Placeholder 4">
            <a:extLst>
              <a:ext uri="{FF2B5EF4-FFF2-40B4-BE49-F238E27FC236}">
                <a16:creationId xmlns:a16="http://schemas.microsoft.com/office/drawing/2014/main" id="{9A9C737F-8647-AA4D-B58A-C4D22F3E6E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2B39FC-DEF4-C746-B0CE-D7337538C7BE}"/>
              </a:ext>
            </a:extLst>
          </p:cNvPr>
          <p:cNvSpPr>
            <a:spLocks noGrp="1"/>
          </p:cNvSpPr>
          <p:nvPr>
            <p:ph type="sldNum" sz="quarter" idx="12"/>
          </p:nvPr>
        </p:nvSpPr>
        <p:spPr/>
        <p:txBody>
          <a:bodyPr/>
          <a:lstStyle/>
          <a:p>
            <a:fld id="{8A5B4593-3DD0-8641-A5B6-1D76DBB85376}" type="slidenum">
              <a:rPr lang="en-US" smtClean="0"/>
              <a:t>‹#›</a:t>
            </a:fld>
            <a:endParaRPr lang="en-US"/>
          </a:p>
        </p:txBody>
      </p:sp>
    </p:spTree>
    <p:extLst>
      <p:ext uri="{BB962C8B-B14F-4D97-AF65-F5344CB8AC3E}">
        <p14:creationId xmlns:p14="http://schemas.microsoft.com/office/powerpoint/2010/main" val="2870440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06D74-4FC0-EB41-A60F-AB91BE1A4AC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4B61C6-66A1-874F-BF83-468B45207B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DE7ADC-5D81-B046-8EEF-00A4EB2012F0}"/>
              </a:ext>
            </a:extLst>
          </p:cNvPr>
          <p:cNvSpPr>
            <a:spLocks noGrp="1"/>
          </p:cNvSpPr>
          <p:nvPr>
            <p:ph type="dt" sz="half" idx="10"/>
          </p:nvPr>
        </p:nvSpPr>
        <p:spPr/>
        <p:txBody>
          <a:bodyPr/>
          <a:lstStyle/>
          <a:p>
            <a:fld id="{1102AB69-7877-7949-95B4-4B2BA4254CDF}" type="datetimeFigureOut">
              <a:rPr lang="en-US" smtClean="0"/>
              <a:t>12/10/19</a:t>
            </a:fld>
            <a:endParaRPr lang="en-US"/>
          </a:p>
        </p:txBody>
      </p:sp>
      <p:sp>
        <p:nvSpPr>
          <p:cNvPr id="5" name="Footer Placeholder 4">
            <a:extLst>
              <a:ext uri="{FF2B5EF4-FFF2-40B4-BE49-F238E27FC236}">
                <a16:creationId xmlns:a16="http://schemas.microsoft.com/office/drawing/2014/main" id="{F6117339-9880-E34B-AC1C-330777BABC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E0F062-39D5-294D-82FE-FF1FB3609604}"/>
              </a:ext>
            </a:extLst>
          </p:cNvPr>
          <p:cNvSpPr>
            <a:spLocks noGrp="1"/>
          </p:cNvSpPr>
          <p:nvPr>
            <p:ph type="sldNum" sz="quarter" idx="12"/>
          </p:nvPr>
        </p:nvSpPr>
        <p:spPr/>
        <p:txBody>
          <a:bodyPr/>
          <a:lstStyle/>
          <a:p>
            <a:fld id="{8A5B4593-3DD0-8641-A5B6-1D76DBB85376}" type="slidenum">
              <a:rPr lang="en-US" smtClean="0"/>
              <a:t>‹#›</a:t>
            </a:fld>
            <a:endParaRPr lang="en-US"/>
          </a:p>
        </p:txBody>
      </p:sp>
    </p:spTree>
    <p:extLst>
      <p:ext uri="{BB962C8B-B14F-4D97-AF65-F5344CB8AC3E}">
        <p14:creationId xmlns:p14="http://schemas.microsoft.com/office/powerpoint/2010/main" val="433149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784A7D-8B0F-7D4E-A060-47B79B3C810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2BDD06B-7C94-674B-A846-850D49094C7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622B53-EB72-A442-B42E-7E1E16C0EC20}"/>
              </a:ext>
            </a:extLst>
          </p:cNvPr>
          <p:cNvSpPr>
            <a:spLocks noGrp="1"/>
          </p:cNvSpPr>
          <p:nvPr>
            <p:ph type="dt" sz="half" idx="10"/>
          </p:nvPr>
        </p:nvSpPr>
        <p:spPr/>
        <p:txBody>
          <a:bodyPr/>
          <a:lstStyle/>
          <a:p>
            <a:fld id="{1102AB69-7877-7949-95B4-4B2BA4254CDF}" type="datetimeFigureOut">
              <a:rPr lang="en-US" smtClean="0"/>
              <a:t>12/10/19</a:t>
            </a:fld>
            <a:endParaRPr lang="en-US"/>
          </a:p>
        </p:txBody>
      </p:sp>
      <p:sp>
        <p:nvSpPr>
          <p:cNvPr id="5" name="Footer Placeholder 4">
            <a:extLst>
              <a:ext uri="{FF2B5EF4-FFF2-40B4-BE49-F238E27FC236}">
                <a16:creationId xmlns:a16="http://schemas.microsoft.com/office/drawing/2014/main" id="{7982BF35-DADA-F64C-B022-1793444E67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C84148-0F7B-EB47-9F90-466DB91DD18A}"/>
              </a:ext>
            </a:extLst>
          </p:cNvPr>
          <p:cNvSpPr>
            <a:spLocks noGrp="1"/>
          </p:cNvSpPr>
          <p:nvPr>
            <p:ph type="sldNum" sz="quarter" idx="12"/>
          </p:nvPr>
        </p:nvSpPr>
        <p:spPr/>
        <p:txBody>
          <a:bodyPr/>
          <a:lstStyle/>
          <a:p>
            <a:fld id="{8A5B4593-3DD0-8641-A5B6-1D76DBB85376}" type="slidenum">
              <a:rPr lang="en-US" smtClean="0"/>
              <a:t>‹#›</a:t>
            </a:fld>
            <a:endParaRPr lang="en-US"/>
          </a:p>
        </p:txBody>
      </p:sp>
    </p:spTree>
    <p:extLst>
      <p:ext uri="{BB962C8B-B14F-4D97-AF65-F5344CB8AC3E}">
        <p14:creationId xmlns:p14="http://schemas.microsoft.com/office/powerpoint/2010/main" val="935544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E5741-3C24-FB4D-9388-2D610A4A13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5707F8-A9E2-1F47-B037-26484B74B3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249B8B-2A4E-3B49-9870-B9D4F3D991F4}"/>
              </a:ext>
            </a:extLst>
          </p:cNvPr>
          <p:cNvSpPr>
            <a:spLocks noGrp="1"/>
          </p:cNvSpPr>
          <p:nvPr>
            <p:ph type="dt" sz="half" idx="10"/>
          </p:nvPr>
        </p:nvSpPr>
        <p:spPr/>
        <p:txBody>
          <a:bodyPr/>
          <a:lstStyle/>
          <a:p>
            <a:fld id="{1102AB69-7877-7949-95B4-4B2BA4254CDF}" type="datetimeFigureOut">
              <a:rPr lang="en-US" smtClean="0"/>
              <a:t>12/10/19</a:t>
            </a:fld>
            <a:endParaRPr lang="en-US"/>
          </a:p>
        </p:txBody>
      </p:sp>
      <p:sp>
        <p:nvSpPr>
          <p:cNvPr id="5" name="Footer Placeholder 4">
            <a:extLst>
              <a:ext uri="{FF2B5EF4-FFF2-40B4-BE49-F238E27FC236}">
                <a16:creationId xmlns:a16="http://schemas.microsoft.com/office/drawing/2014/main" id="{D7DCD558-CD25-8343-B235-4F11D4AB97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11F7A4-2EB3-A641-A573-64063953E019}"/>
              </a:ext>
            </a:extLst>
          </p:cNvPr>
          <p:cNvSpPr>
            <a:spLocks noGrp="1"/>
          </p:cNvSpPr>
          <p:nvPr>
            <p:ph type="sldNum" sz="quarter" idx="12"/>
          </p:nvPr>
        </p:nvSpPr>
        <p:spPr/>
        <p:txBody>
          <a:bodyPr/>
          <a:lstStyle/>
          <a:p>
            <a:fld id="{8A5B4593-3DD0-8641-A5B6-1D76DBB85376}" type="slidenum">
              <a:rPr lang="en-US" smtClean="0"/>
              <a:t>‹#›</a:t>
            </a:fld>
            <a:endParaRPr lang="en-US"/>
          </a:p>
        </p:txBody>
      </p:sp>
    </p:spTree>
    <p:extLst>
      <p:ext uri="{BB962C8B-B14F-4D97-AF65-F5344CB8AC3E}">
        <p14:creationId xmlns:p14="http://schemas.microsoft.com/office/powerpoint/2010/main" val="817454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BCC35-9E48-9C4E-9EF4-E10D5C1427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403FE7-8FD8-9440-96AB-7D6D1F7118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F47C67-2BC8-6442-82DE-799FE32CC6AE}"/>
              </a:ext>
            </a:extLst>
          </p:cNvPr>
          <p:cNvSpPr>
            <a:spLocks noGrp="1"/>
          </p:cNvSpPr>
          <p:nvPr>
            <p:ph type="dt" sz="half" idx="10"/>
          </p:nvPr>
        </p:nvSpPr>
        <p:spPr/>
        <p:txBody>
          <a:bodyPr/>
          <a:lstStyle/>
          <a:p>
            <a:fld id="{1102AB69-7877-7949-95B4-4B2BA4254CDF}" type="datetimeFigureOut">
              <a:rPr lang="en-US" smtClean="0"/>
              <a:t>12/10/19</a:t>
            </a:fld>
            <a:endParaRPr lang="en-US"/>
          </a:p>
        </p:txBody>
      </p:sp>
      <p:sp>
        <p:nvSpPr>
          <p:cNvPr id="5" name="Footer Placeholder 4">
            <a:extLst>
              <a:ext uri="{FF2B5EF4-FFF2-40B4-BE49-F238E27FC236}">
                <a16:creationId xmlns:a16="http://schemas.microsoft.com/office/drawing/2014/main" id="{56D9B267-7F62-FB42-A62E-95B8CFAD31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EF188D-A29C-1C48-A5DF-E11F1D59CD48}"/>
              </a:ext>
            </a:extLst>
          </p:cNvPr>
          <p:cNvSpPr>
            <a:spLocks noGrp="1"/>
          </p:cNvSpPr>
          <p:nvPr>
            <p:ph type="sldNum" sz="quarter" idx="12"/>
          </p:nvPr>
        </p:nvSpPr>
        <p:spPr/>
        <p:txBody>
          <a:bodyPr/>
          <a:lstStyle/>
          <a:p>
            <a:fld id="{8A5B4593-3DD0-8641-A5B6-1D76DBB85376}" type="slidenum">
              <a:rPr lang="en-US" smtClean="0"/>
              <a:t>‹#›</a:t>
            </a:fld>
            <a:endParaRPr lang="en-US"/>
          </a:p>
        </p:txBody>
      </p:sp>
    </p:spTree>
    <p:extLst>
      <p:ext uri="{BB962C8B-B14F-4D97-AF65-F5344CB8AC3E}">
        <p14:creationId xmlns:p14="http://schemas.microsoft.com/office/powerpoint/2010/main" val="4280303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CEB9-8672-E941-8084-0C8051E171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EC63B1-1A13-4343-9696-4F54C3A30DD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E01DB2-63E1-4644-8A82-8D093C3133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CC07A2D-0ACC-464C-A06E-90683A64F281}"/>
              </a:ext>
            </a:extLst>
          </p:cNvPr>
          <p:cNvSpPr>
            <a:spLocks noGrp="1"/>
          </p:cNvSpPr>
          <p:nvPr>
            <p:ph type="dt" sz="half" idx="10"/>
          </p:nvPr>
        </p:nvSpPr>
        <p:spPr/>
        <p:txBody>
          <a:bodyPr/>
          <a:lstStyle/>
          <a:p>
            <a:fld id="{1102AB69-7877-7949-95B4-4B2BA4254CDF}" type="datetimeFigureOut">
              <a:rPr lang="en-US" smtClean="0"/>
              <a:t>12/10/19</a:t>
            </a:fld>
            <a:endParaRPr lang="en-US"/>
          </a:p>
        </p:txBody>
      </p:sp>
      <p:sp>
        <p:nvSpPr>
          <p:cNvPr id="6" name="Footer Placeholder 5">
            <a:extLst>
              <a:ext uri="{FF2B5EF4-FFF2-40B4-BE49-F238E27FC236}">
                <a16:creationId xmlns:a16="http://schemas.microsoft.com/office/drawing/2014/main" id="{B3D500B7-28E8-2E49-B7DA-06CEA49BA1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877A70-D0DD-B046-8FAD-0348B74C4E30}"/>
              </a:ext>
            </a:extLst>
          </p:cNvPr>
          <p:cNvSpPr>
            <a:spLocks noGrp="1"/>
          </p:cNvSpPr>
          <p:nvPr>
            <p:ph type="sldNum" sz="quarter" idx="12"/>
          </p:nvPr>
        </p:nvSpPr>
        <p:spPr/>
        <p:txBody>
          <a:bodyPr/>
          <a:lstStyle/>
          <a:p>
            <a:fld id="{8A5B4593-3DD0-8641-A5B6-1D76DBB85376}" type="slidenum">
              <a:rPr lang="en-US" smtClean="0"/>
              <a:t>‹#›</a:t>
            </a:fld>
            <a:endParaRPr lang="en-US"/>
          </a:p>
        </p:txBody>
      </p:sp>
    </p:spTree>
    <p:extLst>
      <p:ext uri="{BB962C8B-B14F-4D97-AF65-F5344CB8AC3E}">
        <p14:creationId xmlns:p14="http://schemas.microsoft.com/office/powerpoint/2010/main" val="3882921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10D1B-514F-174F-9321-F73F706F817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651968-73F5-A540-957A-8F0A74B7D8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2F54F5-3437-DD4C-B530-80E072836D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CD5438-D9DE-DC4B-A274-4538874573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955566-4160-1640-8324-42F1FB7E90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8412A2-E289-F14C-AD68-CAC5B1E0CFBA}"/>
              </a:ext>
            </a:extLst>
          </p:cNvPr>
          <p:cNvSpPr>
            <a:spLocks noGrp="1"/>
          </p:cNvSpPr>
          <p:nvPr>
            <p:ph type="dt" sz="half" idx="10"/>
          </p:nvPr>
        </p:nvSpPr>
        <p:spPr/>
        <p:txBody>
          <a:bodyPr/>
          <a:lstStyle/>
          <a:p>
            <a:fld id="{1102AB69-7877-7949-95B4-4B2BA4254CDF}" type="datetimeFigureOut">
              <a:rPr lang="en-US" smtClean="0"/>
              <a:t>12/10/19</a:t>
            </a:fld>
            <a:endParaRPr lang="en-US"/>
          </a:p>
        </p:txBody>
      </p:sp>
      <p:sp>
        <p:nvSpPr>
          <p:cNvPr id="8" name="Footer Placeholder 7">
            <a:extLst>
              <a:ext uri="{FF2B5EF4-FFF2-40B4-BE49-F238E27FC236}">
                <a16:creationId xmlns:a16="http://schemas.microsoft.com/office/drawing/2014/main" id="{261A7C4C-04EE-D149-A4E1-64487ADB01C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711347-5C1B-0B47-B4AD-08AF69649D69}"/>
              </a:ext>
            </a:extLst>
          </p:cNvPr>
          <p:cNvSpPr>
            <a:spLocks noGrp="1"/>
          </p:cNvSpPr>
          <p:nvPr>
            <p:ph type="sldNum" sz="quarter" idx="12"/>
          </p:nvPr>
        </p:nvSpPr>
        <p:spPr/>
        <p:txBody>
          <a:bodyPr/>
          <a:lstStyle/>
          <a:p>
            <a:fld id="{8A5B4593-3DD0-8641-A5B6-1D76DBB85376}" type="slidenum">
              <a:rPr lang="en-US" smtClean="0"/>
              <a:t>‹#›</a:t>
            </a:fld>
            <a:endParaRPr lang="en-US"/>
          </a:p>
        </p:txBody>
      </p:sp>
    </p:spTree>
    <p:extLst>
      <p:ext uri="{BB962C8B-B14F-4D97-AF65-F5344CB8AC3E}">
        <p14:creationId xmlns:p14="http://schemas.microsoft.com/office/powerpoint/2010/main" val="26040806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B914C-FD8B-8548-BD88-5E0AB34C31A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92B634-870A-0A47-B99D-3580297B55E0}"/>
              </a:ext>
            </a:extLst>
          </p:cNvPr>
          <p:cNvSpPr>
            <a:spLocks noGrp="1"/>
          </p:cNvSpPr>
          <p:nvPr>
            <p:ph type="dt" sz="half" idx="10"/>
          </p:nvPr>
        </p:nvSpPr>
        <p:spPr/>
        <p:txBody>
          <a:bodyPr/>
          <a:lstStyle/>
          <a:p>
            <a:fld id="{1102AB69-7877-7949-95B4-4B2BA4254CDF}" type="datetimeFigureOut">
              <a:rPr lang="en-US" smtClean="0"/>
              <a:t>12/10/19</a:t>
            </a:fld>
            <a:endParaRPr lang="en-US"/>
          </a:p>
        </p:txBody>
      </p:sp>
      <p:sp>
        <p:nvSpPr>
          <p:cNvPr id="4" name="Footer Placeholder 3">
            <a:extLst>
              <a:ext uri="{FF2B5EF4-FFF2-40B4-BE49-F238E27FC236}">
                <a16:creationId xmlns:a16="http://schemas.microsoft.com/office/drawing/2014/main" id="{FC0D4271-D250-E145-8F7F-7686F9B24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B9A2995-1388-E24E-83CA-C033E26E86DF}"/>
              </a:ext>
            </a:extLst>
          </p:cNvPr>
          <p:cNvSpPr>
            <a:spLocks noGrp="1"/>
          </p:cNvSpPr>
          <p:nvPr>
            <p:ph type="sldNum" sz="quarter" idx="12"/>
          </p:nvPr>
        </p:nvSpPr>
        <p:spPr/>
        <p:txBody>
          <a:bodyPr/>
          <a:lstStyle/>
          <a:p>
            <a:fld id="{8A5B4593-3DD0-8641-A5B6-1D76DBB85376}" type="slidenum">
              <a:rPr lang="en-US" smtClean="0"/>
              <a:t>‹#›</a:t>
            </a:fld>
            <a:endParaRPr lang="en-US"/>
          </a:p>
        </p:txBody>
      </p:sp>
    </p:spTree>
    <p:extLst>
      <p:ext uri="{BB962C8B-B14F-4D97-AF65-F5344CB8AC3E}">
        <p14:creationId xmlns:p14="http://schemas.microsoft.com/office/powerpoint/2010/main" val="1059102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63D6A7-455A-4545-BF1C-B5EAF5F824EF}"/>
              </a:ext>
            </a:extLst>
          </p:cNvPr>
          <p:cNvSpPr>
            <a:spLocks noGrp="1"/>
          </p:cNvSpPr>
          <p:nvPr>
            <p:ph type="dt" sz="half" idx="10"/>
          </p:nvPr>
        </p:nvSpPr>
        <p:spPr/>
        <p:txBody>
          <a:bodyPr/>
          <a:lstStyle/>
          <a:p>
            <a:fld id="{1102AB69-7877-7949-95B4-4B2BA4254CDF}" type="datetimeFigureOut">
              <a:rPr lang="en-US" smtClean="0"/>
              <a:t>12/10/19</a:t>
            </a:fld>
            <a:endParaRPr lang="en-US"/>
          </a:p>
        </p:txBody>
      </p:sp>
      <p:sp>
        <p:nvSpPr>
          <p:cNvPr id="3" name="Footer Placeholder 2">
            <a:extLst>
              <a:ext uri="{FF2B5EF4-FFF2-40B4-BE49-F238E27FC236}">
                <a16:creationId xmlns:a16="http://schemas.microsoft.com/office/drawing/2014/main" id="{260C8F89-9F13-B64D-A5C2-018B1690C5E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1BE2B70-C4F5-6749-8A1A-D6C5B0864212}"/>
              </a:ext>
            </a:extLst>
          </p:cNvPr>
          <p:cNvSpPr>
            <a:spLocks noGrp="1"/>
          </p:cNvSpPr>
          <p:nvPr>
            <p:ph type="sldNum" sz="quarter" idx="12"/>
          </p:nvPr>
        </p:nvSpPr>
        <p:spPr/>
        <p:txBody>
          <a:bodyPr/>
          <a:lstStyle/>
          <a:p>
            <a:fld id="{8A5B4593-3DD0-8641-A5B6-1D76DBB85376}" type="slidenum">
              <a:rPr lang="en-US" smtClean="0"/>
              <a:t>‹#›</a:t>
            </a:fld>
            <a:endParaRPr lang="en-US"/>
          </a:p>
        </p:txBody>
      </p:sp>
    </p:spTree>
    <p:extLst>
      <p:ext uri="{BB962C8B-B14F-4D97-AF65-F5344CB8AC3E}">
        <p14:creationId xmlns:p14="http://schemas.microsoft.com/office/powerpoint/2010/main" val="2124658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C55A8-E5B2-8640-9DBB-EAD0065AFA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C401DB6-691C-5E4A-87D6-24C2B8678E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60EF03-B611-CA46-8917-B8CC9CCFBB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24BFB0-A629-1F49-B338-75C36EEBCF42}"/>
              </a:ext>
            </a:extLst>
          </p:cNvPr>
          <p:cNvSpPr>
            <a:spLocks noGrp="1"/>
          </p:cNvSpPr>
          <p:nvPr>
            <p:ph type="dt" sz="half" idx="10"/>
          </p:nvPr>
        </p:nvSpPr>
        <p:spPr/>
        <p:txBody>
          <a:bodyPr/>
          <a:lstStyle/>
          <a:p>
            <a:fld id="{1102AB69-7877-7949-95B4-4B2BA4254CDF}" type="datetimeFigureOut">
              <a:rPr lang="en-US" smtClean="0"/>
              <a:t>12/10/19</a:t>
            </a:fld>
            <a:endParaRPr lang="en-US"/>
          </a:p>
        </p:txBody>
      </p:sp>
      <p:sp>
        <p:nvSpPr>
          <p:cNvPr id="6" name="Footer Placeholder 5">
            <a:extLst>
              <a:ext uri="{FF2B5EF4-FFF2-40B4-BE49-F238E27FC236}">
                <a16:creationId xmlns:a16="http://schemas.microsoft.com/office/drawing/2014/main" id="{7C314DC4-AF3E-E740-8CF3-4261A29009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22F677-799F-3E4F-9D1E-A567D618277F}"/>
              </a:ext>
            </a:extLst>
          </p:cNvPr>
          <p:cNvSpPr>
            <a:spLocks noGrp="1"/>
          </p:cNvSpPr>
          <p:nvPr>
            <p:ph type="sldNum" sz="quarter" idx="12"/>
          </p:nvPr>
        </p:nvSpPr>
        <p:spPr/>
        <p:txBody>
          <a:bodyPr/>
          <a:lstStyle/>
          <a:p>
            <a:fld id="{8A5B4593-3DD0-8641-A5B6-1D76DBB85376}" type="slidenum">
              <a:rPr lang="en-US" smtClean="0"/>
              <a:t>‹#›</a:t>
            </a:fld>
            <a:endParaRPr lang="en-US"/>
          </a:p>
        </p:txBody>
      </p:sp>
    </p:spTree>
    <p:extLst>
      <p:ext uri="{BB962C8B-B14F-4D97-AF65-F5344CB8AC3E}">
        <p14:creationId xmlns:p14="http://schemas.microsoft.com/office/powerpoint/2010/main" val="3813420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07E00-5BD6-244C-9B55-B34CCB92E0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600457F-BEB9-D641-9B95-EE048599CD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BEF2059-24C0-4546-A5D7-2086505808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F5C3A8-61B0-6546-886D-23A761C289C9}"/>
              </a:ext>
            </a:extLst>
          </p:cNvPr>
          <p:cNvSpPr>
            <a:spLocks noGrp="1"/>
          </p:cNvSpPr>
          <p:nvPr>
            <p:ph type="dt" sz="half" idx="10"/>
          </p:nvPr>
        </p:nvSpPr>
        <p:spPr/>
        <p:txBody>
          <a:bodyPr/>
          <a:lstStyle/>
          <a:p>
            <a:fld id="{1102AB69-7877-7949-95B4-4B2BA4254CDF}" type="datetimeFigureOut">
              <a:rPr lang="en-US" smtClean="0"/>
              <a:t>12/10/19</a:t>
            </a:fld>
            <a:endParaRPr lang="en-US"/>
          </a:p>
        </p:txBody>
      </p:sp>
      <p:sp>
        <p:nvSpPr>
          <p:cNvPr id="6" name="Footer Placeholder 5">
            <a:extLst>
              <a:ext uri="{FF2B5EF4-FFF2-40B4-BE49-F238E27FC236}">
                <a16:creationId xmlns:a16="http://schemas.microsoft.com/office/drawing/2014/main" id="{194EAF76-1DDB-3B49-A1B2-276A12E245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F7595A-0054-DD43-9A0A-40753BC97902}"/>
              </a:ext>
            </a:extLst>
          </p:cNvPr>
          <p:cNvSpPr>
            <a:spLocks noGrp="1"/>
          </p:cNvSpPr>
          <p:nvPr>
            <p:ph type="sldNum" sz="quarter" idx="12"/>
          </p:nvPr>
        </p:nvSpPr>
        <p:spPr/>
        <p:txBody>
          <a:bodyPr/>
          <a:lstStyle/>
          <a:p>
            <a:fld id="{8A5B4593-3DD0-8641-A5B6-1D76DBB85376}" type="slidenum">
              <a:rPr lang="en-US" smtClean="0"/>
              <a:t>‹#›</a:t>
            </a:fld>
            <a:endParaRPr lang="en-US"/>
          </a:p>
        </p:txBody>
      </p:sp>
    </p:spTree>
    <p:extLst>
      <p:ext uri="{BB962C8B-B14F-4D97-AF65-F5344CB8AC3E}">
        <p14:creationId xmlns:p14="http://schemas.microsoft.com/office/powerpoint/2010/main" val="731361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E8E456-739A-AB45-9373-23DDE89054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A009874-88E3-8E4C-85CD-0930B8FE6E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E3020A-CD46-C645-91C9-5D0EEAEE33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02AB69-7877-7949-95B4-4B2BA4254CDF}" type="datetimeFigureOut">
              <a:rPr lang="en-US" smtClean="0"/>
              <a:t>12/10/19</a:t>
            </a:fld>
            <a:endParaRPr lang="en-US"/>
          </a:p>
        </p:txBody>
      </p:sp>
      <p:sp>
        <p:nvSpPr>
          <p:cNvPr id="5" name="Footer Placeholder 4">
            <a:extLst>
              <a:ext uri="{FF2B5EF4-FFF2-40B4-BE49-F238E27FC236}">
                <a16:creationId xmlns:a16="http://schemas.microsoft.com/office/drawing/2014/main" id="{99508A80-3CF2-BC48-BDCD-0DE5D8A791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697A6CF-170E-614F-9632-D5CE05EF6F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5B4593-3DD0-8641-A5B6-1D76DBB85376}" type="slidenum">
              <a:rPr lang="en-US" smtClean="0"/>
              <a:t>‹#›</a:t>
            </a:fld>
            <a:endParaRPr lang="en-US"/>
          </a:p>
        </p:txBody>
      </p:sp>
    </p:spTree>
    <p:extLst>
      <p:ext uri="{BB962C8B-B14F-4D97-AF65-F5344CB8AC3E}">
        <p14:creationId xmlns:p14="http://schemas.microsoft.com/office/powerpoint/2010/main" val="16426428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nature.com/articles/s41551-018-0304-0"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nature.com/articles/s41551-018-0304-0" TargetMode="External"/><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arxiv.org/pdf/1708.08296.pdf" TargetMode="External"/><Relationship Id="rId2" Type="http://schemas.openxmlformats.org/officeDocument/2006/relationships/hyperlink" Target="https://arxiv.org/abs/1711.09784" TargetMode="External"/><Relationship Id="rId1" Type="http://schemas.openxmlformats.org/officeDocument/2006/relationships/slideLayout" Target="../slideLayouts/slideLayout2.xml"/><Relationship Id="rId6" Type="http://schemas.openxmlformats.org/officeDocument/2006/relationships/hyperlink" Target="https://arxiv.org/pdf/1705.07874.pdf" TargetMode="External"/><Relationship Id="rId5" Type="http://schemas.openxmlformats.org/officeDocument/2006/relationships/hyperlink" Target="https://arxiv.org/pdf/1611.04967.pdf" TargetMode="External"/><Relationship Id="rId4" Type="http://schemas.openxmlformats.org/officeDocument/2006/relationships/hyperlink" Target="https://arxiv.org/pdf/1611.05934.pdf"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towardsdatascience.com/explaining-black-box-models-ensemble-and-deep-learning-using-lime-and-shap-53c59d9f09b3?" TargetMode="External"/><Relationship Id="rId2" Type="http://schemas.openxmlformats.org/officeDocument/2006/relationships/hyperlink" Target="https://github.ibm.com/Shilpi-Bhattacharyya/explainable_deep_learning"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thehill.com/policy/technology/364482-lawmakers-introduce-bipartisan-ai-legislation" TargetMode="External"/><Relationship Id="rId2" Type="http://schemas.openxmlformats.org/officeDocument/2006/relationships/hyperlink" Target="https://www.federalreserve.gov/supervisionreg/srletters/sr1107.ht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hyperlink" Target="https://www.kaggle.com/c/ieee-fraud-detection/data"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marcotcr/lime" TargetMode="External"/><Relationship Id="rId7" Type="http://schemas.openxmlformats.org/officeDocument/2006/relationships/hyperlink" Target="https://github.com/IBM/AIX360" TargetMode="External"/><Relationship Id="rId2" Type="http://schemas.openxmlformats.org/officeDocument/2006/relationships/hyperlink" Target="https://www.kaggle.com/c/ieee-fraud-detection/data" TargetMode="External"/><Relationship Id="rId1" Type="http://schemas.openxmlformats.org/officeDocument/2006/relationships/slideLayout" Target="../slideLayouts/slideLayout2.xml"/><Relationship Id="rId6" Type="http://schemas.openxmlformats.org/officeDocument/2006/relationships/hyperlink" Target="https://arxiv.org/abs/1602.04938" TargetMode="External"/><Relationship Id="rId5" Type="http://schemas.openxmlformats.org/officeDocument/2006/relationships/hyperlink" Target="https://arxiv.org/abs/1802.03888" TargetMode="External"/><Relationship Id="rId4" Type="http://schemas.openxmlformats.org/officeDocument/2006/relationships/hyperlink" Target="https://github.com/slundberg/shap"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arxiv.org/abs/1602.04938" TargetMode="External"/><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hyperlink" Target="https://github.com/marcotcr/lime" TargetMode="External"/><Relationship Id="rId4" Type="http://schemas.openxmlformats.org/officeDocument/2006/relationships/hyperlink" Target="https://www.oreilly.com/learning/introduction-to-local-interpretable-model-agnostic-explanations-lime"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outdoor, walking, umbrella, white&#10;&#10;Description automatically generated">
            <a:extLst>
              <a:ext uri="{FF2B5EF4-FFF2-40B4-BE49-F238E27FC236}">
                <a16:creationId xmlns:a16="http://schemas.microsoft.com/office/drawing/2014/main" id="{132C50A6-BBC7-A344-A115-0D88BDBF01DD}"/>
              </a:ext>
            </a:extLst>
          </p:cNvPr>
          <p:cNvPicPr>
            <a:picLocks noChangeAspect="1"/>
          </p:cNvPicPr>
          <p:nvPr/>
        </p:nvPicPr>
        <p:blipFill>
          <a:blip r:embed="rId2"/>
          <a:stretch>
            <a:fillRect/>
          </a:stretch>
        </p:blipFill>
        <p:spPr>
          <a:xfrm>
            <a:off x="268425" y="0"/>
            <a:ext cx="11416612" cy="6858000"/>
          </a:xfrm>
          <a:prstGeom prst="rect">
            <a:avLst/>
          </a:prstGeom>
        </p:spPr>
      </p:pic>
      <p:sp>
        <p:nvSpPr>
          <p:cNvPr id="6" name="TextBox 5">
            <a:extLst>
              <a:ext uri="{FF2B5EF4-FFF2-40B4-BE49-F238E27FC236}">
                <a16:creationId xmlns:a16="http://schemas.microsoft.com/office/drawing/2014/main" id="{CE2B9777-BD04-1846-8669-4A1E5EE39060}"/>
              </a:ext>
            </a:extLst>
          </p:cNvPr>
          <p:cNvSpPr txBox="1"/>
          <p:nvPr/>
        </p:nvSpPr>
        <p:spPr>
          <a:xfrm>
            <a:off x="4400347" y="5198527"/>
            <a:ext cx="6243767" cy="1569660"/>
          </a:xfrm>
          <a:prstGeom prst="rect">
            <a:avLst/>
          </a:prstGeom>
          <a:noFill/>
        </p:spPr>
        <p:txBody>
          <a:bodyPr wrap="square" rtlCol="0">
            <a:spAutoFit/>
          </a:bodyPr>
          <a:lstStyle/>
          <a:p>
            <a:r>
              <a:rPr lang="en-US" sz="4000" dirty="0">
                <a:solidFill>
                  <a:schemeClr val="bg1"/>
                </a:solidFill>
              </a:rPr>
              <a:t>Explaining Black Box Models</a:t>
            </a:r>
            <a:r>
              <a:rPr lang="en-US" sz="2800" dirty="0">
                <a:solidFill>
                  <a:schemeClr val="bg1"/>
                </a:solidFill>
              </a:rPr>
              <a:t>-Ensemble and Deep Learning using LIME and SHAP</a:t>
            </a:r>
          </a:p>
        </p:txBody>
      </p:sp>
      <p:sp>
        <p:nvSpPr>
          <p:cNvPr id="2" name="TextBox 1">
            <a:extLst>
              <a:ext uri="{FF2B5EF4-FFF2-40B4-BE49-F238E27FC236}">
                <a16:creationId xmlns:a16="http://schemas.microsoft.com/office/drawing/2014/main" id="{CB75A0D0-4F76-974E-86F5-DD1BF6FFAED9}"/>
              </a:ext>
            </a:extLst>
          </p:cNvPr>
          <p:cNvSpPr txBox="1"/>
          <p:nvPr/>
        </p:nvSpPr>
        <p:spPr>
          <a:xfrm>
            <a:off x="9881405" y="89813"/>
            <a:ext cx="184731" cy="646331"/>
          </a:xfrm>
          <a:prstGeom prst="rect">
            <a:avLst/>
          </a:prstGeom>
          <a:noFill/>
        </p:spPr>
        <p:txBody>
          <a:bodyPr wrap="none" rtlCol="0">
            <a:spAutoFit/>
          </a:bodyPr>
          <a:lstStyle/>
          <a:p>
            <a:endParaRPr lang="en-US" sz="3600" dirty="0">
              <a:solidFill>
                <a:schemeClr val="bg1"/>
              </a:solidFill>
            </a:endParaRPr>
          </a:p>
        </p:txBody>
      </p:sp>
    </p:spTree>
    <p:extLst>
      <p:ext uri="{BB962C8B-B14F-4D97-AF65-F5344CB8AC3E}">
        <p14:creationId xmlns:p14="http://schemas.microsoft.com/office/powerpoint/2010/main" val="2634860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AA9D2-3898-3041-93EF-AF7A44CCFDE2}"/>
              </a:ext>
            </a:extLst>
          </p:cNvPr>
          <p:cNvSpPr>
            <a:spLocks noGrp="1"/>
          </p:cNvSpPr>
          <p:nvPr>
            <p:ph type="title"/>
          </p:nvPr>
        </p:nvSpPr>
        <p:spPr>
          <a:xfrm>
            <a:off x="838200" y="365125"/>
            <a:ext cx="10515600" cy="1325563"/>
          </a:xfrm>
        </p:spPr>
        <p:txBody>
          <a:bodyPr/>
          <a:lstStyle/>
          <a:p>
            <a:r>
              <a:rPr lang="en-US" b="1" dirty="0"/>
              <a:t>SHAP (</a:t>
            </a:r>
            <a:r>
              <a:rPr lang="en-US" b="1" dirty="0" err="1"/>
              <a:t>SHapley</a:t>
            </a:r>
            <a:r>
              <a:rPr lang="en-US" b="1" dirty="0"/>
              <a:t> Additive </a:t>
            </a:r>
            <a:r>
              <a:rPr lang="en-US" b="1" dirty="0" err="1"/>
              <a:t>exPlanations</a:t>
            </a:r>
            <a:r>
              <a:rPr lang="en-US" b="1" dirty="0"/>
              <a:t>)</a:t>
            </a:r>
            <a:br>
              <a:rPr lang="en-US" b="1" dirty="0"/>
            </a:br>
            <a:endParaRPr lang="en-US" dirty="0"/>
          </a:p>
        </p:txBody>
      </p:sp>
      <p:sp>
        <p:nvSpPr>
          <p:cNvPr id="3" name="Content Placeholder 2">
            <a:extLst>
              <a:ext uri="{FF2B5EF4-FFF2-40B4-BE49-F238E27FC236}">
                <a16:creationId xmlns:a16="http://schemas.microsoft.com/office/drawing/2014/main" id="{1B9F2292-F99C-A242-9744-37EBF9DE062F}"/>
              </a:ext>
            </a:extLst>
          </p:cNvPr>
          <p:cNvSpPr>
            <a:spLocks noGrp="1"/>
          </p:cNvSpPr>
          <p:nvPr>
            <p:ph idx="1"/>
          </p:nvPr>
        </p:nvSpPr>
        <p:spPr>
          <a:xfrm>
            <a:off x="652848" y="1603203"/>
            <a:ext cx="11296136" cy="4889671"/>
          </a:xfrm>
        </p:spPr>
        <p:txBody>
          <a:bodyPr>
            <a:normAutofit lnSpcReduction="10000"/>
          </a:bodyPr>
          <a:lstStyle/>
          <a:p>
            <a:pPr marL="0" indent="0">
              <a:buNone/>
            </a:pPr>
            <a:r>
              <a:rPr lang="en-US" dirty="0"/>
              <a:t>The beauty of SHAP (</a:t>
            </a:r>
            <a:r>
              <a:rPr lang="en-US" dirty="0" err="1"/>
              <a:t>SHapley</a:t>
            </a:r>
            <a:r>
              <a:rPr lang="en-US" dirty="0"/>
              <a:t> Additive </a:t>
            </a:r>
            <a:r>
              <a:rPr lang="en-US" dirty="0" err="1"/>
              <a:t>exPlanations</a:t>
            </a:r>
            <a:r>
              <a:rPr lang="en-US" dirty="0"/>
              <a:t>) lies in the fact that it unifies all available frameworks for interpreting predictions. SHAP assigns each feature an importance value for a particular prediction. Its novel components include: </a:t>
            </a:r>
          </a:p>
          <a:p>
            <a:pPr marL="514350" indent="-514350">
              <a:buAutoNum type="arabicParenBoth"/>
            </a:pPr>
            <a:r>
              <a:rPr lang="en-US" dirty="0"/>
              <a:t>the identification of a new class of additive feature importance measures, and </a:t>
            </a:r>
          </a:p>
          <a:p>
            <a:pPr marL="514350" indent="-514350">
              <a:buAutoNum type="arabicParenBoth"/>
            </a:pPr>
            <a:r>
              <a:rPr lang="en-US" dirty="0"/>
              <a:t>theoretical results showing there is a unique solution in this class with a set of desirable properties. The new class unifies six existing methods, notable because several recent methods in the class lack the proposed desirable properties. Based on insights from this unification, it presents new methods that show improved computational performance and/or better consistency with human intuition than previous approaches.</a:t>
            </a:r>
          </a:p>
          <a:p>
            <a:endParaRPr lang="en-US" dirty="0"/>
          </a:p>
        </p:txBody>
      </p:sp>
    </p:spTree>
    <p:extLst>
      <p:ext uri="{BB962C8B-B14F-4D97-AF65-F5344CB8AC3E}">
        <p14:creationId xmlns:p14="http://schemas.microsoft.com/office/powerpoint/2010/main" val="3874764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27F22-BF66-6547-A99B-A209C655744B}"/>
              </a:ext>
            </a:extLst>
          </p:cNvPr>
          <p:cNvSpPr>
            <a:spLocks noGrp="1"/>
          </p:cNvSpPr>
          <p:nvPr>
            <p:ph type="title"/>
          </p:nvPr>
        </p:nvSpPr>
        <p:spPr>
          <a:xfrm>
            <a:off x="838199" y="-52681"/>
            <a:ext cx="10515600" cy="1325563"/>
          </a:xfrm>
        </p:spPr>
        <p:txBody>
          <a:bodyPr/>
          <a:lstStyle/>
          <a:p>
            <a:r>
              <a:rPr lang="en-US" b="1" dirty="0"/>
              <a:t>SHAP </a:t>
            </a:r>
            <a:r>
              <a:rPr lang="en-US" b="1" dirty="0" err="1"/>
              <a:t>Explainability</a:t>
            </a:r>
            <a:r>
              <a:rPr lang="en-US" b="1" dirty="0"/>
              <a:t> on </a:t>
            </a:r>
            <a:r>
              <a:rPr lang="en-US" b="1" dirty="0" err="1"/>
              <a:t>LightGBM</a:t>
            </a:r>
            <a:r>
              <a:rPr lang="en-US" b="1" dirty="0"/>
              <a:t> Predictions </a:t>
            </a:r>
            <a:endParaRPr lang="en-US" dirty="0"/>
          </a:p>
        </p:txBody>
      </p:sp>
      <p:sp>
        <p:nvSpPr>
          <p:cNvPr id="5" name="Rectangle 3">
            <a:extLst>
              <a:ext uri="{FF2B5EF4-FFF2-40B4-BE49-F238E27FC236}">
                <a16:creationId xmlns:a16="http://schemas.microsoft.com/office/drawing/2014/main" id="{CCA41908-3497-CB45-B774-BC116897287E}"/>
              </a:ext>
            </a:extLst>
          </p:cNvPr>
          <p:cNvSpPr>
            <a:spLocks noChangeArrowheads="1"/>
          </p:cNvSpPr>
          <p:nvPr/>
        </p:nvSpPr>
        <p:spPr bwMode="auto">
          <a:xfrm>
            <a:off x="0" y="-38573662"/>
            <a:ext cx="2699499" cy="71804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302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The above explanation shows features each contributing to push the model output from the base value (the average model output over the training dataset we passed) to the model output. Features pushing the prediction higher are shown in red, those pushing the prediction lower are in blue (these force plots were introduced in the </a:t>
            </a:r>
            <a:r>
              <a:rPr kumimoji="0" lang="en-US" altLang="en-US" sz="1800" b="0" i="0" u="none" strike="noStrike" cap="none" normalizeH="0" baseline="0" dirty="0">
                <a:ln>
                  <a:noFill/>
                </a:ln>
                <a:solidFill>
                  <a:schemeClr val="tx1"/>
                </a:solidFill>
                <a:effectLst/>
                <a:latin typeface="Arial" panose="020B0604020202020204" pitchFamily="34" charset="0"/>
                <a:hlinkClick r:id="rId2"/>
              </a:rPr>
              <a:t>Nature BME paper</a:t>
            </a:r>
            <a:r>
              <a:rPr kumimoji="0" lang="en-US" altLang="en-US" sz="1800" b="0" i="0" u="none" strike="noStrike" cap="none" normalizeH="0" baseline="0" dirty="0">
                <a:ln>
                  <a:noFill/>
                </a:ln>
                <a:solidFill>
                  <a:schemeClr val="tx1"/>
                </a:solidFill>
                <a:effectLst/>
                <a:latin typeface="Arial" panose="020B0604020202020204" pitchFamily="34" charset="0"/>
              </a:rPr>
              <a:t>). If we take many explanations such as the one shown above, rotate them 90 degrees, and then stack them horizontally, we can see explanations for an entire dataset .</a:t>
            </a:r>
          </a:p>
        </p:txBody>
      </p:sp>
      <p:pic>
        <p:nvPicPr>
          <p:cNvPr id="6148" name="Picture 4">
            <a:extLst>
              <a:ext uri="{FF2B5EF4-FFF2-40B4-BE49-F238E27FC236}">
                <a16:creationId xmlns:a16="http://schemas.microsoft.com/office/drawing/2014/main" id="{1498B7D1-D65B-B049-AC30-31BF665B77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731" y="3728222"/>
            <a:ext cx="11546492" cy="19929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B32C75A-95FB-C94D-AC6D-9D612D2667A1}"/>
              </a:ext>
            </a:extLst>
          </p:cNvPr>
          <p:cNvSpPr txBox="1"/>
          <p:nvPr/>
        </p:nvSpPr>
        <p:spPr>
          <a:xfrm>
            <a:off x="288452" y="5721178"/>
            <a:ext cx="11842537" cy="1231106"/>
          </a:xfrm>
          <a:prstGeom prst="rect">
            <a:avLst/>
          </a:prstGeom>
          <a:noFill/>
        </p:spPr>
        <p:txBody>
          <a:bodyPr wrap="none" rtlCol="0">
            <a:spAutoFit/>
          </a:bodyPr>
          <a:lstStyle/>
          <a:p>
            <a:r>
              <a:rPr lang="en-US" sz="1400" dirty="0"/>
              <a:t>The above explanation shows features each contributing to push the model output from the base value (the average model output over the training dataset we </a:t>
            </a:r>
          </a:p>
          <a:p>
            <a:r>
              <a:rPr lang="en-US" sz="1400" dirty="0"/>
              <a:t>passed) to the model output. Features pushing the prediction higher are shown in red, those pushing the prediction lower are in blue (these force plots were </a:t>
            </a:r>
          </a:p>
          <a:p>
            <a:r>
              <a:rPr lang="en-US" sz="1400" dirty="0"/>
              <a:t>introduced in the </a:t>
            </a:r>
            <a:r>
              <a:rPr lang="en-US" sz="1400" dirty="0">
                <a:hlinkClick r:id="rId2"/>
              </a:rPr>
              <a:t>Nature BME paper</a:t>
            </a:r>
            <a:r>
              <a:rPr lang="en-US" sz="1400" dirty="0"/>
              <a:t>).  If we take many explanations such as the one shown above, rotate them 90 degrees, and then stack them horizontally, </a:t>
            </a:r>
          </a:p>
          <a:p>
            <a:r>
              <a:rPr lang="en-US" sz="1400" dirty="0"/>
              <a:t>we can see explanations for an entire dataset .</a:t>
            </a:r>
          </a:p>
          <a:p>
            <a:endParaRPr lang="en-US" dirty="0"/>
          </a:p>
        </p:txBody>
      </p:sp>
      <p:pic>
        <p:nvPicPr>
          <p:cNvPr id="9" name="Picture 8">
            <a:extLst>
              <a:ext uri="{FF2B5EF4-FFF2-40B4-BE49-F238E27FC236}">
                <a16:creationId xmlns:a16="http://schemas.microsoft.com/office/drawing/2014/main" id="{CE8D4F82-3F3C-BA4D-9B83-2FCD41AC40F3}"/>
              </a:ext>
            </a:extLst>
          </p:cNvPr>
          <p:cNvPicPr>
            <a:picLocks noChangeAspect="1"/>
          </p:cNvPicPr>
          <p:nvPr/>
        </p:nvPicPr>
        <p:blipFill>
          <a:blip r:embed="rId4"/>
          <a:stretch>
            <a:fillRect/>
          </a:stretch>
        </p:blipFill>
        <p:spPr>
          <a:xfrm>
            <a:off x="3679503" y="1079932"/>
            <a:ext cx="5060437" cy="2664171"/>
          </a:xfrm>
          <a:prstGeom prst="rect">
            <a:avLst/>
          </a:prstGeom>
        </p:spPr>
      </p:pic>
    </p:spTree>
    <p:extLst>
      <p:ext uri="{BB962C8B-B14F-4D97-AF65-F5344CB8AC3E}">
        <p14:creationId xmlns:p14="http://schemas.microsoft.com/office/powerpoint/2010/main" val="3909383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75FED-733F-BC46-99A1-81AA2096E923}"/>
              </a:ext>
            </a:extLst>
          </p:cNvPr>
          <p:cNvSpPr>
            <a:spLocks noGrp="1"/>
          </p:cNvSpPr>
          <p:nvPr>
            <p:ph type="title"/>
          </p:nvPr>
        </p:nvSpPr>
        <p:spPr>
          <a:xfrm>
            <a:off x="918831" y="-49427"/>
            <a:ext cx="10515600" cy="1325563"/>
          </a:xfrm>
        </p:spPr>
        <p:txBody>
          <a:bodyPr/>
          <a:lstStyle/>
          <a:p>
            <a:r>
              <a:rPr lang="en-US" b="1" dirty="0"/>
              <a:t>SHAP </a:t>
            </a:r>
            <a:r>
              <a:rPr lang="en-US" b="1" dirty="0" err="1"/>
              <a:t>Explainability</a:t>
            </a:r>
            <a:r>
              <a:rPr lang="en-US" b="1" dirty="0"/>
              <a:t> on </a:t>
            </a:r>
            <a:r>
              <a:rPr lang="en-US" b="1" dirty="0" err="1"/>
              <a:t>LightGBM</a:t>
            </a:r>
            <a:r>
              <a:rPr lang="en-US" b="1" dirty="0"/>
              <a:t> Predictions </a:t>
            </a:r>
            <a:endParaRPr lang="en-US" dirty="0"/>
          </a:p>
        </p:txBody>
      </p:sp>
      <p:pic>
        <p:nvPicPr>
          <p:cNvPr id="5" name="Picture 4">
            <a:extLst>
              <a:ext uri="{FF2B5EF4-FFF2-40B4-BE49-F238E27FC236}">
                <a16:creationId xmlns:a16="http://schemas.microsoft.com/office/drawing/2014/main" id="{7EC9512F-426E-294C-BFEB-9A9FC4ADC8EA}"/>
              </a:ext>
            </a:extLst>
          </p:cNvPr>
          <p:cNvPicPr>
            <a:picLocks noChangeAspect="1"/>
          </p:cNvPicPr>
          <p:nvPr/>
        </p:nvPicPr>
        <p:blipFill>
          <a:blip r:embed="rId2"/>
          <a:stretch>
            <a:fillRect/>
          </a:stretch>
        </p:blipFill>
        <p:spPr>
          <a:xfrm>
            <a:off x="2594919" y="1107079"/>
            <a:ext cx="6133775" cy="468477"/>
          </a:xfrm>
          <a:prstGeom prst="rect">
            <a:avLst/>
          </a:prstGeom>
        </p:spPr>
      </p:pic>
      <p:pic>
        <p:nvPicPr>
          <p:cNvPr id="1026" name="Picture 2">
            <a:extLst>
              <a:ext uri="{FF2B5EF4-FFF2-40B4-BE49-F238E27FC236}">
                <a16:creationId xmlns:a16="http://schemas.microsoft.com/office/drawing/2014/main" id="{02E64614-BADF-784D-979D-323F896CB3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6467" y="1522547"/>
            <a:ext cx="5947563" cy="398535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48FAA96-76B9-DC46-906E-26C7AF0CCD20}"/>
              </a:ext>
            </a:extLst>
          </p:cNvPr>
          <p:cNvSpPr txBox="1"/>
          <p:nvPr/>
        </p:nvSpPr>
        <p:spPr>
          <a:xfrm>
            <a:off x="79513" y="5679317"/>
            <a:ext cx="12194236" cy="1015663"/>
          </a:xfrm>
          <a:prstGeom prst="rect">
            <a:avLst/>
          </a:prstGeom>
          <a:noFill/>
        </p:spPr>
        <p:txBody>
          <a:bodyPr wrap="none" rtlCol="0">
            <a:spAutoFit/>
          </a:bodyPr>
          <a:lstStyle/>
          <a:p>
            <a:r>
              <a:rPr lang="en-US" altLang="en-US" sz="1200" dirty="0">
                <a:latin typeface="Arial" panose="020B0604020202020204" pitchFamily="34" charset="0"/>
              </a:rPr>
              <a:t>To understand how a single feature affects the output of the model we can plot the SHAP value of that feature vs. the value of the feature for all the examples in a dataset. Since </a:t>
            </a:r>
          </a:p>
          <a:p>
            <a:r>
              <a:rPr lang="en-US" altLang="en-US" sz="1200" dirty="0">
                <a:latin typeface="Arial" panose="020B0604020202020204" pitchFamily="34" charset="0"/>
              </a:rPr>
              <a:t>SHAP values represent a feature’s responsibility for a change in the model output, the plot below represents the change in predicted house price as </a:t>
            </a:r>
            <a:r>
              <a:rPr lang="en-US" altLang="en-US" sz="1200" dirty="0" err="1">
                <a:latin typeface="Arial" panose="020B0604020202020204" pitchFamily="34" charset="0"/>
              </a:rPr>
              <a:t>TransactionAmt</a:t>
            </a:r>
            <a:r>
              <a:rPr lang="en-US" altLang="en-US" sz="1200" dirty="0">
                <a:latin typeface="Arial" panose="020B0604020202020204" pitchFamily="34" charset="0"/>
              </a:rPr>
              <a:t> (the amount</a:t>
            </a:r>
          </a:p>
          <a:p>
            <a:r>
              <a:rPr lang="en-US" altLang="en-US" sz="1200" dirty="0">
                <a:latin typeface="Arial" panose="020B0604020202020204" pitchFamily="34" charset="0"/>
              </a:rPr>
              <a:t> in the transaction) changes. Vertical dispersion at a single value of </a:t>
            </a:r>
            <a:r>
              <a:rPr lang="en-US" altLang="en-US" sz="1200" dirty="0" err="1">
                <a:latin typeface="Arial" panose="020B0604020202020204" pitchFamily="34" charset="0"/>
              </a:rPr>
              <a:t>TransactionAmt</a:t>
            </a:r>
            <a:r>
              <a:rPr lang="en-US" altLang="en-US" sz="1200" dirty="0">
                <a:latin typeface="Arial" panose="020B0604020202020204" pitchFamily="34" charset="0"/>
              </a:rPr>
              <a:t> represents interaction effects with other features. To help reveal these interactions </a:t>
            </a:r>
          </a:p>
          <a:p>
            <a:r>
              <a:rPr lang="en-US" altLang="en-US" sz="1200" dirty="0" err="1">
                <a:latin typeface="Arial Unicode MS" panose="020B0604020202020204" pitchFamily="34" charset="-128"/>
              </a:rPr>
              <a:t>dependence_plot</a:t>
            </a:r>
            <a:r>
              <a:rPr lang="en-US" altLang="en-US" sz="1200" dirty="0"/>
              <a:t> automatically selects another feature for coloring. In this case coloring by V284 highlights that the average number of </a:t>
            </a:r>
            <a:r>
              <a:rPr lang="en-US" altLang="en-US" sz="1200" dirty="0" err="1"/>
              <a:t>TransactionAmt</a:t>
            </a:r>
            <a:r>
              <a:rPr lang="en-US" altLang="en-US" sz="1200" dirty="0"/>
              <a:t> has less impact on fraud probability for</a:t>
            </a:r>
          </a:p>
          <a:p>
            <a:r>
              <a:rPr lang="en-US" altLang="en-US" sz="1200" dirty="0"/>
              <a:t> cases with a high V284 value.</a:t>
            </a:r>
            <a:endParaRPr lang="en-US" sz="1200" dirty="0"/>
          </a:p>
        </p:txBody>
      </p:sp>
    </p:spTree>
    <p:extLst>
      <p:ext uri="{BB962C8B-B14F-4D97-AF65-F5344CB8AC3E}">
        <p14:creationId xmlns:p14="http://schemas.microsoft.com/office/powerpoint/2010/main" val="4251308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2D83C-AD5C-AB4B-9312-1E3291D5512C}"/>
              </a:ext>
            </a:extLst>
          </p:cNvPr>
          <p:cNvSpPr>
            <a:spLocks noGrp="1"/>
          </p:cNvSpPr>
          <p:nvPr>
            <p:ph type="title"/>
          </p:nvPr>
        </p:nvSpPr>
        <p:spPr>
          <a:xfrm>
            <a:off x="1110050" y="-73114"/>
            <a:ext cx="10515600" cy="1325563"/>
          </a:xfrm>
        </p:spPr>
        <p:txBody>
          <a:bodyPr/>
          <a:lstStyle/>
          <a:p>
            <a:r>
              <a:rPr lang="en-US" b="1" dirty="0"/>
              <a:t>SHAP </a:t>
            </a:r>
            <a:r>
              <a:rPr lang="en-US" b="1" dirty="0" err="1"/>
              <a:t>Explainability</a:t>
            </a:r>
            <a:r>
              <a:rPr lang="en-US" b="1" dirty="0"/>
              <a:t> on </a:t>
            </a:r>
            <a:r>
              <a:rPr lang="en-US" b="1" dirty="0" err="1"/>
              <a:t>LightGBM</a:t>
            </a:r>
            <a:r>
              <a:rPr lang="en-US" b="1" dirty="0"/>
              <a:t> Predictions </a:t>
            </a:r>
            <a:endParaRPr lang="en-US" dirty="0"/>
          </a:p>
        </p:txBody>
      </p:sp>
      <p:pic>
        <p:nvPicPr>
          <p:cNvPr id="2050" name="Picture 2">
            <a:extLst>
              <a:ext uri="{FF2B5EF4-FFF2-40B4-BE49-F238E27FC236}">
                <a16:creationId xmlns:a16="http://schemas.microsoft.com/office/drawing/2014/main" id="{7F8F5DA9-31AA-6644-9D7F-AFB30D2991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8134" y="891369"/>
            <a:ext cx="5913052" cy="461391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C1112DF-497D-7948-8324-45C82A8986E1}"/>
              </a:ext>
            </a:extLst>
          </p:cNvPr>
          <p:cNvSpPr txBox="1"/>
          <p:nvPr/>
        </p:nvSpPr>
        <p:spPr>
          <a:xfrm>
            <a:off x="282128" y="5611206"/>
            <a:ext cx="11778067" cy="1231106"/>
          </a:xfrm>
          <a:prstGeom prst="rect">
            <a:avLst/>
          </a:prstGeom>
          <a:noFill/>
        </p:spPr>
        <p:txBody>
          <a:bodyPr wrap="square" rtlCol="0">
            <a:spAutoFit/>
          </a:bodyPr>
          <a:lstStyle/>
          <a:p>
            <a:r>
              <a:rPr lang="en-US" sz="1400" dirty="0"/>
              <a:t>To get an overview of which features are most important for a model, we can plot the SHAP values of every feature for every sample. The plot below sorts features by the sum of SHAP value magnitudes over  all samples and uses SHAP values to show the distribution of the impacts each feature has on the model output. The color represents the feature value (red high, blue low). This reveals for example that a card holder address has a high impact on its predicted fraudulent status.</a:t>
            </a:r>
          </a:p>
          <a:p>
            <a:endParaRPr lang="en-US" dirty="0"/>
          </a:p>
        </p:txBody>
      </p:sp>
      <p:pic>
        <p:nvPicPr>
          <p:cNvPr id="10" name="Picture 9" descr="A screenshot of a cell phone&#10;&#10;Description automatically generated">
            <a:extLst>
              <a:ext uri="{FF2B5EF4-FFF2-40B4-BE49-F238E27FC236}">
                <a16:creationId xmlns:a16="http://schemas.microsoft.com/office/drawing/2014/main" id="{C79139F6-D00F-D44E-B9A3-3057DDA0A6B4}"/>
              </a:ext>
            </a:extLst>
          </p:cNvPr>
          <p:cNvPicPr>
            <a:picLocks noChangeAspect="1"/>
          </p:cNvPicPr>
          <p:nvPr/>
        </p:nvPicPr>
        <p:blipFill>
          <a:blip r:embed="rId3"/>
          <a:stretch>
            <a:fillRect/>
          </a:stretch>
        </p:blipFill>
        <p:spPr>
          <a:xfrm>
            <a:off x="8521186" y="1352719"/>
            <a:ext cx="3437066" cy="454554"/>
          </a:xfrm>
          <a:prstGeom prst="rect">
            <a:avLst/>
          </a:prstGeom>
        </p:spPr>
      </p:pic>
    </p:spTree>
    <p:extLst>
      <p:ext uri="{BB962C8B-B14F-4D97-AF65-F5344CB8AC3E}">
        <p14:creationId xmlns:p14="http://schemas.microsoft.com/office/powerpoint/2010/main" val="830997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F0A0F-0EC0-974C-B98A-029853161AD7}"/>
              </a:ext>
            </a:extLst>
          </p:cNvPr>
          <p:cNvSpPr>
            <a:spLocks noGrp="1"/>
          </p:cNvSpPr>
          <p:nvPr>
            <p:ph type="title"/>
          </p:nvPr>
        </p:nvSpPr>
        <p:spPr>
          <a:xfrm>
            <a:off x="838200" y="0"/>
            <a:ext cx="10515600" cy="1325563"/>
          </a:xfrm>
        </p:spPr>
        <p:txBody>
          <a:bodyPr/>
          <a:lstStyle/>
          <a:p>
            <a:r>
              <a:rPr lang="en-US" b="1" dirty="0"/>
              <a:t>SHAP </a:t>
            </a:r>
            <a:r>
              <a:rPr lang="en-US" b="1" dirty="0" err="1"/>
              <a:t>Explainability</a:t>
            </a:r>
            <a:r>
              <a:rPr lang="en-US" b="1" dirty="0"/>
              <a:t> on </a:t>
            </a:r>
            <a:r>
              <a:rPr lang="en-US" b="1" dirty="0" err="1"/>
              <a:t>LightGBM</a:t>
            </a:r>
            <a:r>
              <a:rPr lang="en-US" b="1" dirty="0"/>
              <a:t> Predictions </a:t>
            </a:r>
            <a:endParaRPr lang="en-US" dirty="0"/>
          </a:p>
        </p:txBody>
      </p:sp>
      <p:pic>
        <p:nvPicPr>
          <p:cNvPr id="5" name="Picture 4">
            <a:extLst>
              <a:ext uri="{FF2B5EF4-FFF2-40B4-BE49-F238E27FC236}">
                <a16:creationId xmlns:a16="http://schemas.microsoft.com/office/drawing/2014/main" id="{E9E17622-D41F-6D4E-A57E-F67981C98C3E}"/>
              </a:ext>
            </a:extLst>
          </p:cNvPr>
          <p:cNvPicPr>
            <a:picLocks noChangeAspect="1"/>
          </p:cNvPicPr>
          <p:nvPr/>
        </p:nvPicPr>
        <p:blipFill>
          <a:blip r:embed="rId2"/>
          <a:stretch>
            <a:fillRect/>
          </a:stretch>
        </p:blipFill>
        <p:spPr>
          <a:xfrm>
            <a:off x="7334421" y="1134859"/>
            <a:ext cx="4426100" cy="381407"/>
          </a:xfrm>
          <a:prstGeom prst="rect">
            <a:avLst/>
          </a:prstGeom>
        </p:spPr>
      </p:pic>
      <p:pic>
        <p:nvPicPr>
          <p:cNvPr id="3074" name="Picture 2">
            <a:extLst>
              <a:ext uri="{FF2B5EF4-FFF2-40B4-BE49-F238E27FC236}">
                <a16:creationId xmlns:a16="http://schemas.microsoft.com/office/drawing/2014/main" id="{85144929-78BF-6E41-8E4E-CF2AB30198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341" y="1016118"/>
            <a:ext cx="6496221" cy="482576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22926ED-80C6-114D-A092-D58BE39CC1D8}"/>
              </a:ext>
            </a:extLst>
          </p:cNvPr>
          <p:cNvSpPr txBox="1"/>
          <p:nvPr/>
        </p:nvSpPr>
        <p:spPr>
          <a:xfrm>
            <a:off x="1515152" y="6128952"/>
            <a:ext cx="8823121" cy="307777"/>
          </a:xfrm>
          <a:prstGeom prst="rect">
            <a:avLst/>
          </a:prstGeom>
          <a:noFill/>
        </p:spPr>
        <p:txBody>
          <a:bodyPr wrap="none" rtlCol="0">
            <a:spAutoFit/>
          </a:bodyPr>
          <a:lstStyle/>
          <a:p>
            <a:r>
              <a:rPr lang="en-US" altLang="en-US" sz="1400" dirty="0">
                <a:latin typeface="Arial" panose="020B0604020202020204" pitchFamily="34" charset="0"/>
              </a:rPr>
              <a:t>We can also just take the mean absolute value of the SHAP values for each feature to get a standard bar plot</a:t>
            </a:r>
            <a:endParaRPr lang="en-US" sz="1400" dirty="0"/>
          </a:p>
        </p:txBody>
      </p:sp>
    </p:spTree>
    <p:extLst>
      <p:ext uri="{BB962C8B-B14F-4D97-AF65-F5344CB8AC3E}">
        <p14:creationId xmlns:p14="http://schemas.microsoft.com/office/powerpoint/2010/main" val="36538761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4E49F-1A17-9E4F-8368-B6A166BBC55D}"/>
              </a:ext>
            </a:extLst>
          </p:cNvPr>
          <p:cNvSpPr>
            <a:spLocks noGrp="1"/>
          </p:cNvSpPr>
          <p:nvPr>
            <p:ph type="title"/>
          </p:nvPr>
        </p:nvSpPr>
        <p:spPr>
          <a:xfrm>
            <a:off x="838200" y="171518"/>
            <a:ext cx="10515600" cy="1325563"/>
          </a:xfrm>
        </p:spPr>
        <p:txBody>
          <a:bodyPr/>
          <a:lstStyle/>
          <a:p>
            <a:r>
              <a:rPr lang="en-US" b="1" dirty="0"/>
              <a:t>SHAP </a:t>
            </a:r>
            <a:r>
              <a:rPr lang="en-US" b="1" dirty="0" err="1"/>
              <a:t>Explainability</a:t>
            </a:r>
            <a:r>
              <a:rPr lang="en-US" b="1" dirty="0"/>
              <a:t> on </a:t>
            </a:r>
            <a:r>
              <a:rPr lang="en-US" b="1" dirty="0" err="1"/>
              <a:t>Keras</a:t>
            </a:r>
            <a:r>
              <a:rPr lang="en-US" b="1" dirty="0"/>
              <a:t> Predictions </a:t>
            </a:r>
            <a:endParaRPr lang="en-US" dirty="0"/>
          </a:p>
        </p:txBody>
      </p:sp>
      <p:pic>
        <p:nvPicPr>
          <p:cNvPr id="5" name="Picture 4">
            <a:extLst>
              <a:ext uri="{FF2B5EF4-FFF2-40B4-BE49-F238E27FC236}">
                <a16:creationId xmlns:a16="http://schemas.microsoft.com/office/drawing/2014/main" id="{4A3BB0E0-05CF-6243-934F-EAF216E502C9}"/>
              </a:ext>
            </a:extLst>
          </p:cNvPr>
          <p:cNvPicPr>
            <a:picLocks noChangeAspect="1"/>
          </p:cNvPicPr>
          <p:nvPr/>
        </p:nvPicPr>
        <p:blipFill>
          <a:blip r:embed="rId2"/>
          <a:stretch>
            <a:fillRect/>
          </a:stretch>
        </p:blipFill>
        <p:spPr>
          <a:xfrm>
            <a:off x="1968843" y="1690688"/>
            <a:ext cx="8254314" cy="3408498"/>
          </a:xfrm>
          <a:prstGeom prst="rect">
            <a:avLst/>
          </a:prstGeom>
        </p:spPr>
      </p:pic>
      <p:sp>
        <p:nvSpPr>
          <p:cNvPr id="6" name="TextBox 5">
            <a:extLst>
              <a:ext uri="{FF2B5EF4-FFF2-40B4-BE49-F238E27FC236}">
                <a16:creationId xmlns:a16="http://schemas.microsoft.com/office/drawing/2014/main" id="{ED8CA051-E1BF-374A-81FA-7AFE43A0E96C}"/>
              </a:ext>
            </a:extLst>
          </p:cNvPr>
          <p:cNvSpPr txBox="1"/>
          <p:nvPr/>
        </p:nvSpPr>
        <p:spPr>
          <a:xfrm>
            <a:off x="494269" y="5486400"/>
            <a:ext cx="11417643" cy="800219"/>
          </a:xfrm>
          <a:prstGeom prst="rect">
            <a:avLst/>
          </a:prstGeom>
          <a:noFill/>
        </p:spPr>
        <p:txBody>
          <a:bodyPr wrap="square" rtlCol="0">
            <a:spAutoFit/>
          </a:bodyPr>
          <a:lstStyle/>
          <a:p>
            <a:r>
              <a:rPr lang="en-US" sz="1400" dirty="0"/>
              <a:t>Features pushing the prediction higher are shown in red, those pushing the prediction lower are in blue (these force plots  are introduced in the </a:t>
            </a:r>
            <a:r>
              <a:rPr lang="en-US" sz="1400" dirty="0">
                <a:hlinkClick r:id="rId3"/>
              </a:rPr>
              <a:t>Nature BME paper</a:t>
            </a:r>
            <a:r>
              <a:rPr lang="en-US" sz="1400" dirty="0"/>
              <a:t>).</a:t>
            </a:r>
          </a:p>
          <a:p>
            <a:endParaRPr lang="en-US" dirty="0"/>
          </a:p>
        </p:txBody>
      </p:sp>
    </p:spTree>
    <p:extLst>
      <p:ext uri="{BB962C8B-B14F-4D97-AF65-F5344CB8AC3E}">
        <p14:creationId xmlns:p14="http://schemas.microsoft.com/office/powerpoint/2010/main" val="1894471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08889-C48F-774E-A036-EA455B367F94}"/>
              </a:ext>
            </a:extLst>
          </p:cNvPr>
          <p:cNvSpPr>
            <a:spLocks noGrp="1"/>
          </p:cNvSpPr>
          <p:nvPr>
            <p:ph type="title"/>
          </p:nvPr>
        </p:nvSpPr>
        <p:spPr>
          <a:xfrm>
            <a:off x="838200" y="-193460"/>
            <a:ext cx="10515600" cy="1325563"/>
          </a:xfrm>
        </p:spPr>
        <p:txBody>
          <a:bodyPr/>
          <a:lstStyle/>
          <a:p>
            <a:r>
              <a:rPr lang="en-US" b="1" dirty="0"/>
              <a:t>SHAP </a:t>
            </a:r>
            <a:r>
              <a:rPr lang="en-US" b="1" dirty="0" err="1"/>
              <a:t>Explainability</a:t>
            </a:r>
            <a:r>
              <a:rPr lang="en-US" b="1" dirty="0"/>
              <a:t> on </a:t>
            </a:r>
            <a:r>
              <a:rPr lang="en-US" b="1" dirty="0" err="1"/>
              <a:t>Keras</a:t>
            </a:r>
            <a:r>
              <a:rPr lang="en-US" b="1" dirty="0"/>
              <a:t> Predictions </a:t>
            </a:r>
            <a:endParaRPr lang="en-US" dirty="0"/>
          </a:p>
        </p:txBody>
      </p:sp>
      <p:pic>
        <p:nvPicPr>
          <p:cNvPr id="5122" name="Picture 2">
            <a:extLst>
              <a:ext uri="{FF2B5EF4-FFF2-40B4-BE49-F238E27FC236}">
                <a16:creationId xmlns:a16="http://schemas.microsoft.com/office/drawing/2014/main" id="{87EB2943-1C95-9B4A-927D-2072546912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5427" y="1132103"/>
            <a:ext cx="8044247" cy="49996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CA86414-3E98-FC46-B7E5-7BE0C7D4CFE3}"/>
              </a:ext>
            </a:extLst>
          </p:cNvPr>
          <p:cNvSpPr txBox="1"/>
          <p:nvPr/>
        </p:nvSpPr>
        <p:spPr>
          <a:xfrm>
            <a:off x="2335427" y="6273225"/>
            <a:ext cx="8062335" cy="584775"/>
          </a:xfrm>
          <a:prstGeom prst="rect">
            <a:avLst/>
          </a:prstGeom>
          <a:noFill/>
        </p:spPr>
        <p:txBody>
          <a:bodyPr wrap="none" rtlCol="0">
            <a:spAutoFit/>
          </a:bodyPr>
          <a:lstStyle/>
          <a:p>
            <a:r>
              <a:rPr lang="en-US" sz="1400" dirty="0"/>
              <a:t>We can also just take the mean absolute value of the SHAP values for each feature to get a standard bar plot</a:t>
            </a:r>
          </a:p>
          <a:p>
            <a:endParaRPr lang="en-US" dirty="0"/>
          </a:p>
        </p:txBody>
      </p:sp>
    </p:spTree>
    <p:extLst>
      <p:ext uri="{BB962C8B-B14F-4D97-AF65-F5344CB8AC3E}">
        <p14:creationId xmlns:p14="http://schemas.microsoft.com/office/powerpoint/2010/main" val="5043629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EBAE3-1E86-4844-A9B9-A8F9CE30D5EB}"/>
              </a:ext>
            </a:extLst>
          </p:cNvPr>
          <p:cNvSpPr>
            <a:spLocks noGrp="1"/>
          </p:cNvSpPr>
          <p:nvPr>
            <p:ph type="title"/>
          </p:nvPr>
        </p:nvSpPr>
        <p:spPr/>
        <p:txBody>
          <a:bodyPr/>
          <a:lstStyle/>
          <a:p>
            <a:r>
              <a:rPr lang="en-US" b="1" dirty="0"/>
              <a:t>Differences between SHAP and LIME</a:t>
            </a:r>
            <a:br>
              <a:rPr lang="en-US" b="1" dirty="0"/>
            </a:br>
            <a:endParaRPr lang="en-US" dirty="0"/>
          </a:p>
        </p:txBody>
      </p:sp>
      <p:sp>
        <p:nvSpPr>
          <p:cNvPr id="3" name="Content Placeholder 2">
            <a:extLst>
              <a:ext uri="{FF2B5EF4-FFF2-40B4-BE49-F238E27FC236}">
                <a16:creationId xmlns:a16="http://schemas.microsoft.com/office/drawing/2014/main" id="{DB1C6C68-0E8E-3B4C-A33D-0EF7C4F5C624}"/>
              </a:ext>
            </a:extLst>
          </p:cNvPr>
          <p:cNvSpPr>
            <a:spLocks noGrp="1"/>
          </p:cNvSpPr>
          <p:nvPr>
            <p:ph idx="1"/>
          </p:nvPr>
        </p:nvSpPr>
        <p:spPr>
          <a:xfrm>
            <a:off x="657997" y="1825625"/>
            <a:ext cx="10876005" cy="4389824"/>
          </a:xfrm>
        </p:spPr>
        <p:txBody>
          <a:bodyPr>
            <a:normAutofit/>
          </a:bodyPr>
          <a:lstStyle/>
          <a:p>
            <a:r>
              <a:rPr lang="en-US" dirty="0"/>
              <a:t>LIME creates a surrogate model locally around the unit who’s prediction you wish to understand. Thus it is inherently local. </a:t>
            </a:r>
          </a:p>
          <a:p>
            <a:r>
              <a:rPr lang="en-US" dirty="0"/>
              <a:t>Shapely values ‘decompose’ the final prediction into the contribution of each attribute — this is what some mean by ‘consistent’ (the values add up to the actual prediction of the true model, this is not something you get with LIME). </a:t>
            </a:r>
          </a:p>
          <a:p>
            <a:r>
              <a:rPr lang="en-US" dirty="0"/>
              <a:t>So Shapely actually tells you, in an additive way, how you got your score, but there is some choice about the ‘starting point’ (i.e. the decision about omitted attributes). </a:t>
            </a:r>
          </a:p>
          <a:p>
            <a:endParaRPr lang="en-US" dirty="0"/>
          </a:p>
        </p:txBody>
      </p:sp>
    </p:spTree>
    <p:extLst>
      <p:ext uri="{BB962C8B-B14F-4D97-AF65-F5344CB8AC3E}">
        <p14:creationId xmlns:p14="http://schemas.microsoft.com/office/powerpoint/2010/main" val="771216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C1A84-23DF-0E4D-82DE-997BCE40B8D6}"/>
              </a:ext>
            </a:extLst>
          </p:cNvPr>
          <p:cNvSpPr>
            <a:spLocks noGrp="1"/>
          </p:cNvSpPr>
          <p:nvPr>
            <p:ph type="title"/>
          </p:nvPr>
        </p:nvSpPr>
        <p:spPr/>
        <p:txBody>
          <a:bodyPr/>
          <a:lstStyle/>
          <a:p>
            <a:r>
              <a:rPr lang="en-US" dirty="0"/>
              <a:t>Relevant Research Work </a:t>
            </a:r>
          </a:p>
        </p:txBody>
      </p:sp>
      <p:sp>
        <p:nvSpPr>
          <p:cNvPr id="3" name="Content Placeholder 2">
            <a:extLst>
              <a:ext uri="{FF2B5EF4-FFF2-40B4-BE49-F238E27FC236}">
                <a16:creationId xmlns:a16="http://schemas.microsoft.com/office/drawing/2014/main" id="{026BFCC9-5F86-E949-B392-41B61E9FEAEF}"/>
              </a:ext>
            </a:extLst>
          </p:cNvPr>
          <p:cNvSpPr>
            <a:spLocks noGrp="1"/>
          </p:cNvSpPr>
          <p:nvPr>
            <p:ph idx="1"/>
          </p:nvPr>
        </p:nvSpPr>
        <p:spPr>
          <a:xfrm>
            <a:off x="372534" y="1690688"/>
            <a:ext cx="11559822" cy="4351338"/>
          </a:xfrm>
        </p:spPr>
        <p:txBody>
          <a:bodyPr>
            <a:normAutofit/>
          </a:bodyPr>
          <a:lstStyle/>
          <a:p>
            <a:r>
              <a:rPr lang="en-US" sz="2400" dirty="0">
                <a:hlinkClick r:id="rId2"/>
              </a:rPr>
              <a:t>Distilling a Neural Network Into a Soft DecisionTree </a:t>
            </a:r>
            <a:endParaRPr lang="en-US" sz="2400" dirty="0"/>
          </a:p>
          <a:p>
            <a:r>
              <a:rPr lang="en-US" sz="2400" dirty="0">
                <a:hlinkClick r:id="rId3"/>
              </a:rPr>
              <a:t>EXPLAINABLE ARTIFICIAL INTELLIGENCE: UNDERSTANDING, VISUALIZING AND INTERPRETING DEEP LEARNING MODELS </a:t>
            </a:r>
            <a:endParaRPr lang="en-US" sz="2400" dirty="0"/>
          </a:p>
          <a:p>
            <a:r>
              <a:rPr lang="en-US" sz="2400" dirty="0">
                <a:hlinkClick r:id="rId4"/>
              </a:rPr>
              <a:t>Increasing the Interpretability of Recurrent Neural Networks Using Hidden Markov Models </a:t>
            </a:r>
            <a:endParaRPr lang="en-US" sz="2400" dirty="0"/>
          </a:p>
          <a:p>
            <a:r>
              <a:rPr lang="en-US" sz="2400" dirty="0">
                <a:hlinkClick r:id="rId5"/>
              </a:rPr>
              <a:t>Iterative Orthogonal Feature Projection for Diagnosing Bias in Black-Box Models </a:t>
            </a:r>
            <a:endParaRPr lang="en-US" sz="2400" dirty="0"/>
          </a:p>
          <a:p>
            <a:r>
              <a:rPr lang="en-US" sz="2400" dirty="0">
                <a:hlinkClick r:id="rId6"/>
              </a:rPr>
              <a:t>A Unified Approach to Interpreting Model</a:t>
            </a:r>
            <a:endParaRPr lang="en-US" sz="2400" dirty="0"/>
          </a:p>
        </p:txBody>
      </p:sp>
    </p:spTree>
    <p:extLst>
      <p:ext uri="{BB962C8B-B14F-4D97-AF65-F5344CB8AC3E}">
        <p14:creationId xmlns:p14="http://schemas.microsoft.com/office/powerpoint/2010/main" val="29939852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AAF3A-FBE8-E34D-8531-1F9BF38966BF}"/>
              </a:ext>
            </a:extLst>
          </p:cNvPr>
          <p:cNvSpPr>
            <a:spLocks noGrp="1"/>
          </p:cNvSpPr>
          <p:nvPr>
            <p:ph type="title"/>
          </p:nvPr>
        </p:nvSpPr>
        <p:spPr>
          <a:xfrm>
            <a:off x="838200" y="1434482"/>
            <a:ext cx="10515600" cy="1325563"/>
          </a:xfrm>
        </p:spPr>
        <p:txBody>
          <a:bodyPr/>
          <a:lstStyle/>
          <a:p>
            <a:pPr algn="ctr"/>
            <a:r>
              <a:rPr lang="en-US" dirty="0"/>
              <a:t>Thank You</a:t>
            </a:r>
          </a:p>
        </p:txBody>
      </p:sp>
      <p:sp>
        <p:nvSpPr>
          <p:cNvPr id="3" name="Content Placeholder 2">
            <a:extLst>
              <a:ext uri="{FF2B5EF4-FFF2-40B4-BE49-F238E27FC236}">
                <a16:creationId xmlns:a16="http://schemas.microsoft.com/office/drawing/2014/main" id="{1C2D867B-401F-6540-AD09-68264BFB453D}"/>
              </a:ext>
            </a:extLst>
          </p:cNvPr>
          <p:cNvSpPr>
            <a:spLocks noGrp="1"/>
          </p:cNvSpPr>
          <p:nvPr>
            <p:ph idx="1"/>
          </p:nvPr>
        </p:nvSpPr>
        <p:spPr>
          <a:xfrm>
            <a:off x="657578" y="3061252"/>
            <a:ext cx="11410244" cy="1808922"/>
          </a:xfrm>
        </p:spPr>
        <p:txBody>
          <a:bodyPr>
            <a:normAutofit fontScale="70000" lnSpcReduction="20000"/>
          </a:bodyPr>
          <a:lstStyle/>
          <a:p>
            <a:pPr marL="0" indent="0">
              <a:buNone/>
            </a:pPr>
            <a:r>
              <a:rPr lang="en-US" sz="3600" dirty="0"/>
              <a:t>Our code can be accessed at - </a:t>
            </a:r>
            <a:r>
              <a:rPr lang="en-US" sz="3600" dirty="0">
                <a:hlinkClick r:id="rId2"/>
              </a:rPr>
              <a:t>https://github.ibm.com/Shilpi Bhattacharyya/explainable_deep_learning</a:t>
            </a:r>
            <a:endParaRPr lang="en-US" sz="3600" dirty="0"/>
          </a:p>
          <a:p>
            <a:pPr marL="0" indent="0">
              <a:buNone/>
            </a:pPr>
            <a:r>
              <a:rPr lang="en-US" sz="3600" dirty="0"/>
              <a:t>Our blog can be found at - </a:t>
            </a:r>
            <a:r>
              <a:rPr lang="en-US" sz="3600" dirty="0">
                <a:hlinkClick r:id="rId3"/>
              </a:rPr>
              <a:t>https://towardsdatascience.com/explaining-black-box-models-ensemble-and-deep-learning-using-lime-and-shap-53c59d9f09b3?</a:t>
            </a:r>
            <a:endParaRPr lang="en-US" sz="3600" dirty="0"/>
          </a:p>
          <a:p>
            <a:pPr marL="0" indent="0">
              <a:buNone/>
            </a:pPr>
            <a:r>
              <a:rPr lang="en-US" dirty="0"/>
              <a:t> </a:t>
            </a:r>
          </a:p>
        </p:txBody>
      </p:sp>
    </p:spTree>
    <p:extLst>
      <p:ext uri="{BB962C8B-B14F-4D97-AF65-F5344CB8AC3E}">
        <p14:creationId xmlns:p14="http://schemas.microsoft.com/office/powerpoint/2010/main" val="153363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EF0A7-DFAE-3748-835C-C65A1A95088A}"/>
              </a:ext>
            </a:extLst>
          </p:cNvPr>
          <p:cNvSpPr>
            <a:spLocks noGrp="1"/>
          </p:cNvSpPr>
          <p:nvPr>
            <p:ph type="title"/>
          </p:nvPr>
        </p:nvSpPr>
        <p:spPr>
          <a:xfrm>
            <a:off x="414131" y="216576"/>
            <a:ext cx="11545956" cy="1354344"/>
          </a:xfrm>
        </p:spPr>
        <p:txBody>
          <a:bodyPr/>
          <a:lstStyle/>
          <a:p>
            <a:r>
              <a:rPr lang="en-US" dirty="0"/>
              <a:t>Revisiting Problem Statement</a:t>
            </a:r>
          </a:p>
        </p:txBody>
      </p:sp>
      <p:sp>
        <p:nvSpPr>
          <p:cNvPr id="4" name="TextBox 3">
            <a:extLst>
              <a:ext uri="{FF2B5EF4-FFF2-40B4-BE49-F238E27FC236}">
                <a16:creationId xmlns:a16="http://schemas.microsoft.com/office/drawing/2014/main" id="{04862E53-FA54-B94F-8A22-77A29D558D01}"/>
              </a:ext>
            </a:extLst>
          </p:cNvPr>
          <p:cNvSpPr txBox="1"/>
          <p:nvPr/>
        </p:nvSpPr>
        <p:spPr>
          <a:xfrm>
            <a:off x="258418" y="1570920"/>
            <a:ext cx="11857382" cy="4862870"/>
          </a:xfrm>
          <a:prstGeom prst="rect">
            <a:avLst/>
          </a:prstGeom>
          <a:noFill/>
        </p:spPr>
        <p:txBody>
          <a:bodyPr wrap="square" rtlCol="0">
            <a:spAutoFit/>
          </a:bodyPr>
          <a:lstStyle/>
          <a:p>
            <a:endParaRPr lang="en-US" dirty="0"/>
          </a:p>
          <a:p>
            <a:pPr marL="342900" indent="-342900">
              <a:buFont typeface="Arial" panose="020B0604020202020204" pitchFamily="34" charset="0"/>
              <a:buChar char="•"/>
            </a:pPr>
            <a:r>
              <a:rPr lang="en-US" sz="2000" dirty="0"/>
              <a:t>Anti-money laundering analysts and BSA officers employed by banks must be able to </a:t>
            </a:r>
            <a:r>
              <a:rPr lang="en-US" sz="2000" b="1" dirty="0"/>
              <a:t>explain and defend </a:t>
            </a:r>
            <a:r>
              <a:rPr lang="en-US" sz="2000" dirty="0"/>
              <a:t>their decisions to either escalate or ignore alerts about potential criminal activity.</a:t>
            </a:r>
          </a:p>
          <a:p>
            <a:pPr marL="285750" indent="-28575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This is tedious to do manually but generating a high level of </a:t>
            </a:r>
            <a:r>
              <a:rPr lang="en-US" sz="2000" b="1" dirty="0" err="1"/>
              <a:t>explainability</a:t>
            </a:r>
            <a:r>
              <a:rPr lang="en-US" sz="2000" dirty="0"/>
              <a:t> with AI and machine learning models is currently difficult.</a:t>
            </a:r>
          </a:p>
          <a:p>
            <a:endParaRPr lang="en-US" sz="2000" dirty="0"/>
          </a:p>
          <a:p>
            <a:pPr marL="285750" indent="-285750">
              <a:buFont typeface="Arial" panose="020B0604020202020204" pitchFamily="34" charset="0"/>
              <a:buChar char="•"/>
            </a:pPr>
            <a:r>
              <a:rPr lang="en-US" sz="2000" dirty="0"/>
              <a:t>A variety of reasons, like lack of data, imbalanced datasets, biased datasets etc. can impact the decision rendered by the learning models. Models are gaining traction for </a:t>
            </a:r>
            <a:r>
              <a:rPr lang="en-US" sz="2000" dirty="0" err="1"/>
              <a:t>explainability</a:t>
            </a:r>
            <a:r>
              <a:rPr lang="en-US" sz="2000" dirty="0"/>
              <a:t>. Financial institutions and law agencies, for example demand explanations and  evidences (</a:t>
            </a:r>
            <a:r>
              <a:rPr lang="en-US" sz="2000" dirty="0">
                <a:hlinkClick r:id="rId2"/>
              </a:rPr>
              <a:t>SR 11–7</a:t>
            </a:r>
            <a:r>
              <a:rPr lang="en-US" sz="2000" dirty="0"/>
              <a:t> and </a:t>
            </a:r>
            <a:r>
              <a:rPr lang="en-US" sz="2000" dirty="0">
                <a:hlinkClick r:id="rId3"/>
              </a:rPr>
              <a:t>The FUTURE of AI Act</a:t>
            </a:r>
            <a:r>
              <a:rPr lang="en-US" sz="2000" dirty="0"/>
              <a:t>) bolstering the output of these learning models.</a:t>
            </a:r>
          </a:p>
          <a:p>
            <a:endParaRPr lang="en-US" sz="2000" dirty="0"/>
          </a:p>
          <a:p>
            <a:pPr marL="342900" indent="-342900">
              <a:buFont typeface="Arial" panose="020B0604020202020204" pitchFamily="34" charset="0"/>
              <a:buChar char="•"/>
            </a:pPr>
            <a:endParaRPr lang="en-US" dirty="0"/>
          </a:p>
          <a:p>
            <a:endParaRPr lang="en-US" dirty="0"/>
          </a:p>
          <a:p>
            <a:endParaRPr lang="en-US" dirty="0"/>
          </a:p>
          <a:p>
            <a:endParaRPr lang="en-US" dirty="0"/>
          </a:p>
        </p:txBody>
      </p:sp>
      <p:sp>
        <p:nvSpPr>
          <p:cNvPr id="3" name="Rectangle 2">
            <a:extLst>
              <a:ext uri="{FF2B5EF4-FFF2-40B4-BE49-F238E27FC236}">
                <a16:creationId xmlns:a16="http://schemas.microsoft.com/office/drawing/2014/main" id="{DFE39C79-3131-0140-BD6A-A2BA22E0EA69}"/>
              </a:ext>
            </a:extLst>
          </p:cNvPr>
          <p:cNvSpPr/>
          <p:nvPr/>
        </p:nvSpPr>
        <p:spPr>
          <a:xfrm>
            <a:off x="1511643" y="5721178"/>
            <a:ext cx="9168714" cy="712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a:p>
            <a:pPr algn="ctr"/>
            <a:r>
              <a:rPr lang="en-US" dirty="0"/>
              <a:t>   </a:t>
            </a:r>
            <a:r>
              <a:rPr lang="en-US" sz="2800" dirty="0"/>
              <a:t>So, how we explain these complex black box models? </a:t>
            </a:r>
            <a:endParaRPr lang="en-US" dirty="0"/>
          </a:p>
          <a:p>
            <a:pPr algn="ctr"/>
            <a:endParaRPr lang="en-US" dirty="0"/>
          </a:p>
        </p:txBody>
      </p:sp>
    </p:spTree>
    <p:extLst>
      <p:ext uri="{BB962C8B-B14F-4D97-AF65-F5344CB8AC3E}">
        <p14:creationId xmlns:p14="http://schemas.microsoft.com/office/powerpoint/2010/main" val="2809309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5C950-5BB8-0346-A0B1-A661D29F8605}"/>
              </a:ext>
            </a:extLst>
          </p:cNvPr>
          <p:cNvSpPr>
            <a:spLocks noGrp="1"/>
          </p:cNvSpPr>
          <p:nvPr>
            <p:ph type="title"/>
          </p:nvPr>
        </p:nvSpPr>
        <p:spPr>
          <a:xfrm>
            <a:off x="778265" y="142704"/>
            <a:ext cx="10515600" cy="1325563"/>
          </a:xfrm>
        </p:spPr>
        <p:txBody>
          <a:bodyPr/>
          <a:lstStyle/>
          <a:p>
            <a:r>
              <a:rPr lang="en-US" dirty="0"/>
              <a:t>Technical Architecture Diagram</a:t>
            </a:r>
          </a:p>
        </p:txBody>
      </p:sp>
      <p:pic>
        <p:nvPicPr>
          <p:cNvPr id="5" name="Picture 4" descr="A picture containing text, map&#10;&#10;Description automatically generated">
            <a:extLst>
              <a:ext uri="{FF2B5EF4-FFF2-40B4-BE49-F238E27FC236}">
                <a16:creationId xmlns:a16="http://schemas.microsoft.com/office/drawing/2014/main" id="{4006559A-E0C4-2C4F-9DDA-85531B3969D1}"/>
              </a:ext>
            </a:extLst>
          </p:cNvPr>
          <p:cNvPicPr>
            <a:picLocks noChangeAspect="1"/>
          </p:cNvPicPr>
          <p:nvPr/>
        </p:nvPicPr>
        <p:blipFill>
          <a:blip r:embed="rId2"/>
          <a:stretch>
            <a:fillRect/>
          </a:stretch>
        </p:blipFill>
        <p:spPr>
          <a:xfrm>
            <a:off x="970595" y="2076106"/>
            <a:ext cx="10130941" cy="3855137"/>
          </a:xfrm>
          <a:prstGeom prst="rect">
            <a:avLst/>
          </a:prstGeom>
        </p:spPr>
      </p:pic>
      <p:sp>
        <p:nvSpPr>
          <p:cNvPr id="6" name="TextBox 5">
            <a:extLst>
              <a:ext uri="{FF2B5EF4-FFF2-40B4-BE49-F238E27FC236}">
                <a16:creationId xmlns:a16="http://schemas.microsoft.com/office/drawing/2014/main" id="{9AF43F12-0E7C-E841-A855-23DE5DC262A8}"/>
              </a:ext>
            </a:extLst>
          </p:cNvPr>
          <p:cNvSpPr txBox="1"/>
          <p:nvPr/>
        </p:nvSpPr>
        <p:spPr>
          <a:xfrm>
            <a:off x="2277457" y="6246694"/>
            <a:ext cx="7798610" cy="584775"/>
          </a:xfrm>
          <a:prstGeom prst="rect">
            <a:avLst/>
          </a:prstGeom>
          <a:noFill/>
        </p:spPr>
        <p:txBody>
          <a:bodyPr wrap="none" rtlCol="0">
            <a:spAutoFit/>
          </a:bodyPr>
          <a:lstStyle/>
          <a:p>
            <a:r>
              <a:rPr lang="en-US" sz="1400" dirty="0"/>
              <a:t>In production, we can use the following architecture to share model </a:t>
            </a:r>
            <a:r>
              <a:rPr lang="en-US" sz="1400" dirty="0" err="1"/>
              <a:t>explainability</a:t>
            </a:r>
            <a:r>
              <a:rPr lang="en-US" sz="1400" dirty="0"/>
              <a:t> with the stakeholders.</a:t>
            </a:r>
          </a:p>
          <a:p>
            <a:endParaRPr lang="en-US" dirty="0"/>
          </a:p>
        </p:txBody>
      </p:sp>
    </p:spTree>
    <p:extLst>
      <p:ext uri="{BB962C8B-B14F-4D97-AF65-F5344CB8AC3E}">
        <p14:creationId xmlns:p14="http://schemas.microsoft.com/office/powerpoint/2010/main" val="1688976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2A25C-540F-E94C-967C-C08A0633EA40}"/>
              </a:ext>
            </a:extLst>
          </p:cNvPr>
          <p:cNvSpPr>
            <a:spLocks noGrp="1"/>
          </p:cNvSpPr>
          <p:nvPr>
            <p:ph type="title"/>
          </p:nvPr>
        </p:nvSpPr>
        <p:spPr>
          <a:xfrm>
            <a:off x="818348" y="-12562"/>
            <a:ext cx="10515600" cy="1325563"/>
          </a:xfrm>
        </p:spPr>
        <p:txBody>
          <a:bodyPr/>
          <a:lstStyle/>
          <a:p>
            <a:r>
              <a:rPr lang="en-US" dirty="0"/>
              <a:t>Data Preparation and Modeling</a:t>
            </a:r>
          </a:p>
        </p:txBody>
      </p:sp>
      <p:sp>
        <p:nvSpPr>
          <p:cNvPr id="3" name="Content Placeholder 2">
            <a:extLst>
              <a:ext uri="{FF2B5EF4-FFF2-40B4-BE49-F238E27FC236}">
                <a16:creationId xmlns:a16="http://schemas.microsoft.com/office/drawing/2014/main" id="{54F89B94-ECE5-4841-9D1C-61DE35914027}"/>
              </a:ext>
            </a:extLst>
          </p:cNvPr>
          <p:cNvSpPr>
            <a:spLocks noGrp="1"/>
          </p:cNvSpPr>
          <p:nvPr>
            <p:ph idx="1"/>
          </p:nvPr>
        </p:nvSpPr>
        <p:spPr>
          <a:xfrm>
            <a:off x="838200" y="1313002"/>
            <a:ext cx="11073714" cy="2636998"/>
          </a:xfrm>
        </p:spPr>
        <p:txBody>
          <a:bodyPr>
            <a:normAutofit lnSpcReduction="10000"/>
          </a:bodyPr>
          <a:lstStyle/>
          <a:p>
            <a:r>
              <a:rPr lang="en-US" dirty="0"/>
              <a:t>We have used provided </a:t>
            </a:r>
            <a:r>
              <a:rPr lang="en-US" dirty="0">
                <a:hlinkClick r:id="rId2"/>
              </a:rPr>
              <a:t>IEEE CIS dataset</a:t>
            </a:r>
            <a:r>
              <a:rPr lang="en-US" dirty="0"/>
              <a:t> for this work. This dataset consists of 590406 transactions with 435 columns. The target Boolean label is ‘</a:t>
            </a:r>
            <a:r>
              <a:rPr lang="en-US" dirty="0" err="1"/>
              <a:t>isFraud</a:t>
            </a:r>
            <a:r>
              <a:rPr lang="en-US" dirty="0"/>
              <a:t>’.</a:t>
            </a:r>
          </a:p>
          <a:p>
            <a:r>
              <a:rPr lang="en-US" dirty="0"/>
              <a:t>Post feature engineering, we transformed it to 244 columns.</a:t>
            </a:r>
          </a:p>
          <a:p>
            <a:r>
              <a:rPr lang="en-US" dirty="0"/>
              <a:t>Following are the classification reports for the Ensemble Learning and Deep Learning models.</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5A923CAE-2CE1-E942-BBC2-82495C1CFF41}"/>
              </a:ext>
            </a:extLst>
          </p:cNvPr>
          <p:cNvPicPr>
            <a:picLocks noChangeAspect="1"/>
          </p:cNvPicPr>
          <p:nvPr/>
        </p:nvPicPr>
        <p:blipFill>
          <a:blip r:embed="rId3"/>
          <a:stretch>
            <a:fillRect/>
          </a:stretch>
        </p:blipFill>
        <p:spPr>
          <a:xfrm>
            <a:off x="166816" y="4184912"/>
            <a:ext cx="5838223" cy="1998237"/>
          </a:xfrm>
          <a:prstGeom prst="rect">
            <a:avLst/>
          </a:prstGeom>
        </p:spPr>
      </p:pic>
      <p:pic>
        <p:nvPicPr>
          <p:cNvPr id="1028" name="Picture 4">
            <a:extLst>
              <a:ext uri="{FF2B5EF4-FFF2-40B4-BE49-F238E27FC236}">
                <a16:creationId xmlns:a16="http://schemas.microsoft.com/office/drawing/2014/main" id="{5B8B7A67-4288-D644-A91A-9223EBAAFB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6148" y="4184912"/>
            <a:ext cx="6036849" cy="187236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CB4CD1E0-DF23-7848-88B3-C60CEDD215F0}"/>
              </a:ext>
            </a:extLst>
          </p:cNvPr>
          <p:cNvCxnSpPr>
            <a:cxnSpLocks/>
          </p:cNvCxnSpPr>
          <p:nvPr/>
        </p:nvCxnSpPr>
        <p:spPr>
          <a:xfrm>
            <a:off x="6005039" y="3825072"/>
            <a:ext cx="0" cy="2588085"/>
          </a:xfrm>
          <a:prstGeom prst="line">
            <a:avLst/>
          </a:prstGeom>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D6B68A7A-66C9-A34C-B71E-E9FB1C5346A6}"/>
              </a:ext>
            </a:extLst>
          </p:cNvPr>
          <p:cNvSpPr txBox="1"/>
          <p:nvPr/>
        </p:nvSpPr>
        <p:spPr>
          <a:xfrm>
            <a:off x="1754660" y="6292192"/>
            <a:ext cx="3003194" cy="369332"/>
          </a:xfrm>
          <a:prstGeom prst="rect">
            <a:avLst/>
          </a:prstGeom>
          <a:noFill/>
        </p:spPr>
        <p:txBody>
          <a:bodyPr wrap="none" rtlCol="0">
            <a:spAutoFit/>
          </a:bodyPr>
          <a:lstStyle/>
          <a:p>
            <a:r>
              <a:rPr lang="en-US" dirty="0" err="1"/>
              <a:t>LightGBM</a:t>
            </a:r>
            <a:r>
              <a:rPr lang="en-US" dirty="0"/>
              <a:t> classification report</a:t>
            </a:r>
          </a:p>
        </p:txBody>
      </p:sp>
      <p:sp>
        <p:nvSpPr>
          <p:cNvPr id="11" name="TextBox 10">
            <a:extLst>
              <a:ext uri="{FF2B5EF4-FFF2-40B4-BE49-F238E27FC236}">
                <a16:creationId xmlns:a16="http://schemas.microsoft.com/office/drawing/2014/main" id="{FE75A483-23BA-8243-B9BA-8B20BF606D07}"/>
              </a:ext>
            </a:extLst>
          </p:cNvPr>
          <p:cNvSpPr txBox="1"/>
          <p:nvPr/>
        </p:nvSpPr>
        <p:spPr>
          <a:xfrm>
            <a:off x="7801557" y="6292192"/>
            <a:ext cx="2586029" cy="646331"/>
          </a:xfrm>
          <a:prstGeom prst="rect">
            <a:avLst/>
          </a:prstGeom>
          <a:noFill/>
        </p:spPr>
        <p:txBody>
          <a:bodyPr wrap="none" rtlCol="0">
            <a:spAutoFit/>
          </a:bodyPr>
          <a:lstStyle/>
          <a:p>
            <a:r>
              <a:rPr lang="en-US" dirty="0" err="1"/>
              <a:t>Keras</a:t>
            </a:r>
            <a:r>
              <a:rPr lang="en-US" dirty="0"/>
              <a:t> classification report</a:t>
            </a:r>
          </a:p>
          <a:p>
            <a:endParaRPr lang="en-US" dirty="0"/>
          </a:p>
        </p:txBody>
      </p:sp>
    </p:spTree>
    <p:extLst>
      <p:ext uri="{BB962C8B-B14F-4D97-AF65-F5344CB8AC3E}">
        <p14:creationId xmlns:p14="http://schemas.microsoft.com/office/powerpoint/2010/main" val="2173612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729AC-00F0-6846-90D9-4F400B6435AF}"/>
              </a:ext>
            </a:extLst>
          </p:cNvPr>
          <p:cNvSpPr>
            <a:spLocks noGrp="1"/>
          </p:cNvSpPr>
          <p:nvPr>
            <p:ph type="title"/>
          </p:nvPr>
        </p:nvSpPr>
        <p:spPr>
          <a:xfrm>
            <a:off x="838200" y="142704"/>
            <a:ext cx="10515600" cy="1325563"/>
          </a:xfrm>
        </p:spPr>
        <p:txBody>
          <a:bodyPr/>
          <a:lstStyle/>
          <a:p>
            <a:r>
              <a:rPr lang="en-US" dirty="0"/>
              <a:t>Feature Importance in </a:t>
            </a:r>
            <a:r>
              <a:rPr lang="en-US" dirty="0" err="1"/>
              <a:t>LightGBM</a:t>
            </a:r>
            <a:endParaRPr lang="en-US" dirty="0"/>
          </a:p>
        </p:txBody>
      </p:sp>
      <p:sp>
        <p:nvSpPr>
          <p:cNvPr id="6" name="Content Placeholder 5">
            <a:extLst>
              <a:ext uri="{FF2B5EF4-FFF2-40B4-BE49-F238E27FC236}">
                <a16:creationId xmlns:a16="http://schemas.microsoft.com/office/drawing/2014/main" id="{38FC45C9-D979-7148-B074-57B11AB5AC06}"/>
              </a:ext>
            </a:extLst>
          </p:cNvPr>
          <p:cNvSpPr>
            <a:spLocks noGrp="1"/>
          </p:cNvSpPr>
          <p:nvPr>
            <p:ph idx="1"/>
          </p:nvPr>
        </p:nvSpPr>
        <p:spPr>
          <a:xfrm>
            <a:off x="838200" y="1468267"/>
            <a:ext cx="10801865" cy="1139997"/>
          </a:xfrm>
        </p:spPr>
        <p:txBody>
          <a:bodyPr>
            <a:normAutofit lnSpcReduction="10000"/>
          </a:bodyPr>
          <a:lstStyle/>
          <a:p>
            <a:pPr marL="0" indent="0">
              <a:buNone/>
            </a:pPr>
            <a:r>
              <a:rPr lang="en-US" dirty="0"/>
              <a:t>Before we explore the state of the art </a:t>
            </a:r>
            <a:r>
              <a:rPr lang="en-US" dirty="0" err="1"/>
              <a:t>explainability</a:t>
            </a:r>
            <a:r>
              <a:rPr lang="en-US" dirty="0"/>
              <a:t> techniques, why not explore the feature importance </a:t>
            </a:r>
            <a:r>
              <a:rPr lang="en-US" dirty="0" err="1"/>
              <a:t>api</a:t>
            </a:r>
            <a:r>
              <a:rPr lang="en-US" dirty="0"/>
              <a:t> of </a:t>
            </a:r>
            <a:r>
              <a:rPr lang="en-US" dirty="0" err="1"/>
              <a:t>LightGBM</a:t>
            </a:r>
            <a:r>
              <a:rPr lang="en-US" dirty="0"/>
              <a:t> to understand the top 20 determinants of model decision.</a:t>
            </a:r>
          </a:p>
          <a:p>
            <a:pPr marL="0" indent="0">
              <a:buNone/>
            </a:pPr>
            <a:endParaRPr lang="en-US" dirty="0"/>
          </a:p>
        </p:txBody>
      </p:sp>
      <p:pic>
        <p:nvPicPr>
          <p:cNvPr id="7" name="Picture 6">
            <a:extLst>
              <a:ext uri="{FF2B5EF4-FFF2-40B4-BE49-F238E27FC236}">
                <a16:creationId xmlns:a16="http://schemas.microsoft.com/office/drawing/2014/main" id="{987DB85C-2E94-1849-A49A-586F3679F892}"/>
              </a:ext>
            </a:extLst>
          </p:cNvPr>
          <p:cNvPicPr>
            <a:picLocks noChangeAspect="1"/>
          </p:cNvPicPr>
          <p:nvPr/>
        </p:nvPicPr>
        <p:blipFill>
          <a:blip r:embed="rId2"/>
          <a:stretch>
            <a:fillRect/>
          </a:stretch>
        </p:blipFill>
        <p:spPr>
          <a:xfrm>
            <a:off x="1734064" y="2774863"/>
            <a:ext cx="8237838" cy="3940433"/>
          </a:xfrm>
          <a:prstGeom prst="rect">
            <a:avLst/>
          </a:prstGeom>
        </p:spPr>
      </p:pic>
    </p:spTree>
    <p:extLst>
      <p:ext uri="{BB962C8B-B14F-4D97-AF65-F5344CB8AC3E}">
        <p14:creationId xmlns:p14="http://schemas.microsoft.com/office/powerpoint/2010/main" val="2175491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5469A-DED2-CF43-8CCE-A9B1270652B3}"/>
              </a:ext>
            </a:extLst>
          </p:cNvPr>
          <p:cNvSpPr>
            <a:spLocks noGrp="1"/>
          </p:cNvSpPr>
          <p:nvPr>
            <p:ph type="title"/>
          </p:nvPr>
        </p:nvSpPr>
        <p:spPr/>
        <p:txBody>
          <a:bodyPr/>
          <a:lstStyle/>
          <a:p>
            <a:r>
              <a:rPr lang="en-US" dirty="0" err="1"/>
              <a:t>Explainability</a:t>
            </a:r>
            <a:r>
              <a:rPr lang="en-US" dirty="0"/>
              <a:t> Techniques</a:t>
            </a:r>
          </a:p>
        </p:txBody>
      </p:sp>
      <p:sp>
        <p:nvSpPr>
          <p:cNvPr id="3" name="Content Placeholder 2">
            <a:extLst>
              <a:ext uri="{FF2B5EF4-FFF2-40B4-BE49-F238E27FC236}">
                <a16:creationId xmlns:a16="http://schemas.microsoft.com/office/drawing/2014/main" id="{E971C07F-C841-364C-A1FE-A170CAE745B4}"/>
              </a:ext>
            </a:extLst>
          </p:cNvPr>
          <p:cNvSpPr>
            <a:spLocks noGrp="1"/>
          </p:cNvSpPr>
          <p:nvPr>
            <p:ph idx="1"/>
          </p:nvPr>
        </p:nvSpPr>
        <p:spPr>
          <a:xfrm>
            <a:off x="677562" y="1850339"/>
            <a:ext cx="11308492" cy="4642536"/>
          </a:xfrm>
        </p:spPr>
        <p:txBody>
          <a:bodyPr/>
          <a:lstStyle/>
          <a:p>
            <a:r>
              <a:rPr lang="en-US" dirty="0"/>
              <a:t>We are going to demonstrate </a:t>
            </a:r>
            <a:r>
              <a:rPr lang="en-US" dirty="0" err="1"/>
              <a:t>explainability</a:t>
            </a:r>
            <a:r>
              <a:rPr lang="en-US" dirty="0"/>
              <a:t> on the decisions made by </a:t>
            </a:r>
            <a:r>
              <a:rPr lang="en-US" dirty="0" err="1"/>
              <a:t>LightGBM</a:t>
            </a:r>
            <a:r>
              <a:rPr lang="en-US" dirty="0"/>
              <a:t> and </a:t>
            </a:r>
            <a:r>
              <a:rPr lang="en-US" dirty="0" err="1"/>
              <a:t>Keras</a:t>
            </a:r>
            <a:r>
              <a:rPr lang="en-US" dirty="0"/>
              <a:t> models in classifying a transaction for fraudulence on the </a:t>
            </a:r>
            <a:r>
              <a:rPr lang="en-US" dirty="0">
                <a:hlinkClick r:id="rId2"/>
              </a:rPr>
              <a:t>IEEE CIS dataset</a:t>
            </a:r>
            <a:r>
              <a:rPr lang="en-US" dirty="0"/>
              <a:t> using LIME (</a:t>
            </a:r>
            <a:r>
              <a:rPr lang="en-US" dirty="0">
                <a:hlinkClick r:id="rId3"/>
              </a:rPr>
              <a:t>https://github.com/marcotcr/lime</a:t>
            </a:r>
            <a:r>
              <a:rPr lang="en-US" dirty="0"/>
              <a:t>) and SHAP (</a:t>
            </a:r>
            <a:r>
              <a:rPr lang="en-US" dirty="0">
                <a:hlinkClick r:id="rId4"/>
              </a:rPr>
              <a:t>https://github.com/slundberg/shap</a:t>
            </a:r>
            <a:r>
              <a:rPr lang="en-US" dirty="0"/>
              <a:t>) from these research papers (</a:t>
            </a:r>
            <a:r>
              <a:rPr lang="en-US" i="1" dirty="0">
                <a:hlinkClick r:id="rId5"/>
              </a:rPr>
              <a:t>1</a:t>
            </a:r>
            <a:r>
              <a:rPr lang="en-US" dirty="0"/>
              <a:t>, </a:t>
            </a:r>
            <a:r>
              <a:rPr lang="en-US" dirty="0">
                <a:hlinkClick r:id="rId6"/>
              </a:rPr>
              <a:t>2</a:t>
            </a:r>
            <a:r>
              <a:rPr lang="en-US" dirty="0"/>
              <a:t>). </a:t>
            </a:r>
          </a:p>
          <a:p>
            <a:r>
              <a:rPr lang="en-US" dirty="0"/>
              <a:t>We have saved another great open source </a:t>
            </a:r>
            <a:r>
              <a:rPr lang="en-US" dirty="0" err="1"/>
              <a:t>explainability</a:t>
            </a:r>
            <a:r>
              <a:rPr lang="en-US" dirty="0"/>
              <a:t> technique — AIX360 (</a:t>
            </a:r>
            <a:r>
              <a:rPr lang="en-US" dirty="0">
                <a:hlinkClick r:id="rId7"/>
              </a:rPr>
              <a:t>https://github.com/IBM/AIX360</a:t>
            </a:r>
            <a:r>
              <a:rPr lang="en-US" dirty="0"/>
              <a:t>) for later as it proposes 8 novel algorithms by itself for </a:t>
            </a:r>
            <a:r>
              <a:rPr lang="en-US" dirty="0" err="1"/>
              <a:t>explainability</a:t>
            </a:r>
            <a:r>
              <a:rPr lang="en-US" dirty="0"/>
              <a:t>.</a:t>
            </a:r>
          </a:p>
          <a:p>
            <a:pPr marL="0" indent="0">
              <a:buNone/>
            </a:pPr>
            <a:endParaRPr lang="en-US" dirty="0"/>
          </a:p>
          <a:p>
            <a:endParaRPr lang="en-US" dirty="0"/>
          </a:p>
        </p:txBody>
      </p:sp>
    </p:spTree>
    <p:extLst>
      <p:ext uri="{BB962C8B-B14F-4D97-AF65-F5344CB8AC3E}">
        <p14:creationId xmlns:p14="http://schemas.microsoft.com/office/powerpoint/2010/main" val="2291152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F6883-36D1-154F-B366-F27F95074481}"/>
              </a:ext>
            </a:extLst>
          </p:cNvPr>
          <p:cNvSpPr>
            <a:spLocks noGrp="1"/>
          </p:cNvSpPr>
          <p:nvPr>
            <p:ph type="title"/>
          </p:nvPr>
        </p:nvSpPr>
        <p:spPr>
          <a:xfrm>
            <a:off x="838200" y="365125"/>
            <a:ext cx="10515600" cy="1325563"/>
          </a:xfrm>
        </p:spPr>
        <p:txBody>
          <a:bodyPr/>
          <a:lstStyle/>
          <a:p>
            <a:r>
              <a:rPr lang="en-US" dirty="0"/>
              <a:t>LIME Technique</a:t>
            </a:r>
          </a:p>
        </p:txBody>
      </p:sp>
      <p:pic>
        <p:nvPicPr>
          <p:cNvPr id="3074" name="Picture 2">
            <a:extLst>
              <a:ext uri="{FF2B5EF4-FFF2-40B4-BE49-F238E27FC236}">
                <a16:creationId xmlns:a16="http://schemas.microsoft.com/office/drawing/2014/main" id="{817B9140-8948-974F-A89B-E0C28A6B36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1875" y="1665978"/>
            <a:ext cx="5668320" cy="35260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3600D13-1D4D-E14C-90E5-B75355D4832D}"/>
              </a:ext>
            </a:extLst>
          </p:cNvPr>
          <p:cNvSpPr txBox="1"/>
          <p:nvPr/>
        </p:nvSpPr>
        <p:spPr>
          <a:xfrm>
            <a:off x="6573795" y="5325763"/>
            <a:ext cx="5710218" cy="1292662"/>
          </a:xfrm>
          <a:prstGeom prst="rect">
            <a:avLst/>
          </a:prstGeom>
          <a:noFill/>
        </p:spPr>
        <p:txBody>
          <a:bodyPr wrap="none" rtlCol="0">
            <a:spAutoFit/>
          </a:bodyPr>
          <a:lstStyle/>
          <a:p>
            <a:r>
              <a:rPr lang="en-US" sz="1000" dirty="0"/>
              <a:t>The figure above illustrates the intuition for this procedure. The model’s decision function is represented </a:t>
            </a:r>
          </a:p>
          <a:p>
            <a:r>
              <a:rPr lang="en-US" sz="1000" dirty="0"/>
              <a:t>by the blue/pink background, and is clearly nonlinear. The bright red cross is the instance being explained </a:t>
            </a:r>
          </a:p>
          <a:p>
            <a:r>
              <a:rPr lang="en-US" sz="1000" dirty="0"/>
              <a:t>(let’s call it X). We sample instances around X, and weight them according to their proximity to X (weight</a:t>
            </a:r>
          </a:p>
          <a:p>
            <a:r>
              <a:rPr lang="en-US" sz="1000" dirty="0"/>
              <a:t> here is indicated by size). We then learn a linear model (dashed line) that approximates the model well in </a:t>
            </a:r>
          </a:p>
          <a:p>
            <a:r>
              <a:rPr lang="en-US" sz="1000" dirty="0"/>
              <a:t>the vicinity of X, but not necessarily globally. For more information, </a:t>
            </a:r>
            <a:r>
              <a:rPr lang="en-US" sz="1000" dirty="0">
                <a:hlinkClick r:id="rId3"/>
              </a:rPr>
              <a:t>read this paper</a:t>
            </a:r>
            <a:r>
              <a:rPr lang="en-US" sz="1000" dirty="0"/>
              <a:t>, or take a look at</a:t>
            </a:r>
          </a:p>
          <a:p>
            <a:r>
              <a:rPr lang="en-US" sz="1000" dirty="0"/>
              <a:t> </a:t>
            </a:r>
            <a:r>
              <a:rPr lang="en-US" sz="1000" dirty="0">
                <a:hlinkClick r:id="rId4"/>
              </a:rPr>
              <a:t>this blog post</a:t>
            </a:r>
            <a:r>
              <a:rPr lang="en-US" sz="1000" dirty="0"/>
              <a:t> (</a:t>
            </a:r>
            <a:r>
              <a:rPr lang="en-US" sz="1000" dirty="0">
                <a:hlinkClick r:id="rId5"/>
              </a:rPr>
              <a:t>https://github.com/marcotcr/lime</a:t>
            </a:r>
            <a:r>
              <a:rPr lang="en-US" sz="1000" dirty="0"/>
              <a:t>).</a:t>
            </a:r>
          </a:p>
          <a:p>
            <a:endParaRPr lang="en-US" dirty="0"/>
          </a:p>
        </p:txBody>
      </p:sp>
      <p:sp>
        <p:nvSpPr>
          <p:cNvPr id="6" name="TextBox 5">
            <a:extLst>
              <a:ext uri="{FF2B5EF4-FFF2-40B4-BE49-F238E27FC236}">
                <a16:creationId xmlns:a16="http://schemas.microsoft.com/office/drawing/2014/main" id="{0D9D925E-2D3E-AB45-A3EB-95B363730044}"/>
              </a:ext>
            </a:extLst>
          </p:cNvPr>
          <p:cNvSpPr txBox="1"/>
          <p:nvPr/>
        </p:nvSpPr>
        <p:spPr>
          <a:xfrm>
            <a:off x="403093" y="1838964"/>
            <a:ext cx="6095313" cy="2523768"/>
          </a:xfrm>
          <a:prstGeom prst="rect">
            <a:avLst/>
          </a:prstGeom>
          <a:noFill/>
        </p:spPr>
        <p:txBody>
          <a:bodyPr wrap="square" rtlCol="0">
            <a:spAutoFit/>
          </a:bodyPr>
          <a:lstStyle/>
          <a:p>
            <a:r>
              <a:rPr lang="en-US" sz="2000" dirty="0"/>
              <a:t>Intuitively, an explanation is a local linear approximation of the model’s behavior. While the model may be very complex globally,  it is easier to approximate it around the vicinity of a particular instance. While treating the model as a black box, LIME perturbs the instance desired to explain and learn a sparse linear model around it, as an explanation.</a:t>
            </a:r>
          </a:p>
          <a:p>
            <a:endParaRPr lang="en-US" dirty="0"/>
          </a:p>
        </p:txBody>
      </p:sp>
    </p:spTree>
    <p:extLst>
      <p:ext uri="{BB962C8B-B14F-4D97-AF65-F5344CB8AC3E}">
        <p14:creationId xmlns:p14="http://schemas.microsoft.com/office/powerpoint/2010/main" val="2557955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450BE-557A-F144-B297-42861329C227}"/>
              </a:ext>
            </a:extLst>
          </p:cNvPr>
          <p:cNvSpPr>
            <a:spLocks noGrp="1"/>
          </p:cNvSpPr>
          <p:nvPr>
            <p:ph type="title"/>
          </p:nvPr>
        </p:nvSpPr>
        <p:spPr>
          <a:xfrm>
            <a:off x="702275" y="30461"/>
            <a:ext cx="10515600" cy="1325563"/>
          </a:xfrm>
        </p:spPr>
        <p:txBody>
          <a:bodyPr/>
          <a:lstStyle/>
          <a:p>
            <a:r>
              <a:rPr lang="en-US" dirty="0"/>
              <a:t>LIME </a:t>
            </a:r>
            <a:r>
              <a:rPr lang="en-US" dirty="0" err="1"/>
              <a:t>Explainability</a:t>
            </a:r>
            <a:r>
              <a:rPr lang="en-US" dirty="0"/>
              <a:t> on </a:t>
            </a:r>
            <a:r>
              <a:rPr lang="en-US" dirty="0" err="1"/>
              <a:t>LightGBM</a:t>
            </a:r>
            <a:r>
              <a:rPr lang="en-US" dirty="0"/>
              <a:t> Predictions</a:t>
            </a:r>
          </a:p>
        </p:txBody>
      </p:sp>
      <p:pic>
        <p:nvPicPr>
          <p:cNvPr id="5" name="Picture 4" descr="A picture containing bird, tree&#10;&#10;Description automatically generated">
            <a:extLst>
              <a:ext uri="{FF2B5EF4-FFF2-40B4-BE49-F238E27FC236}">
                <a16:creationId xmlns:a16="http://schemas.microsoft.com/office/drawing/2014/main" id="{D0F55B54-C1FB-9342-9141-E09FD0D4C248}"/>
              </a:ext>
            </a:extLst>
          </p:cNvPr>
          <p:cNvPicPr>
            <a:picLocks noChangeAspect="1"/>
          </p:cNvPicPr>
          <p:nvPr/>
        </p:nvPicPr>
        <p:blipFill>
          <a:blip r:embed="rId2"/>
          <a:stretch>
            <a:fillRect/>
          </a:stretch>
        </p:blipFill>
        <p:spPr>
          <a:xfrm>
            <a:off x="126829" y="1158961"/>
            <a:ext cx="5220153" cy="2022904"/>
          </a:xfrm>
          <a:prstGeom prst="rect">
            <a:avLst/>
          </a:prstGeom>
        </p:spPr>
      </p:pic>
      <p:sp>
        <p:nvSpPr>
          <p:cNvPr id="10" name="TextBox 9">
            <a:extLst>
              <a:ext uri="{FF2B5EF4-FFF2-40B4-BE49-F238E27FC236}">
                <a16:creationId xmlns:a16="http://schemas.microsoft.com/office/drawing/2014/main" id="{6FDD0C63-92C4-BF48-98A5-A77202533F74}"/>
              </a:ext>
            </a:extLst>
          </p:cNvPr>
          <p:cNvSpPr txBox="1"/>
          <p:nvPr/>
        </p:nvSpPr>
        <p:spPr>
          <a:xfrm>
            <a:off x="5378469" y="1154966"/>
            <a:ext cx="6686702" cy="954107"/>
          </a:xfrm>
          <a:prstGeom prst="rect">
            <a:avLst/>
          </a:prstGeom>
          <a:noFill/>
        </p:spPr>
        <p:txBody>
          <a:bodyPr wrap="none" rtlCol="0">
            <a:spAutoFit/>
          </a:bodyPr>
          <a:lstStyle/>
          <a:p>
            <a:r>
              <a:rPr lang="en-US" sz="2000" dirty="0"/>
              <a:t>Using this explainer to explain any random instance as follows.</a:t>
            </a:r>
          </a:p>
          <a:p>
            <a:br>
              <a:rPr lang="en-US" dirty="0"/>
            </a:br>
            <a:endParaRPr lang="en-US" dirty="0"/>
          </a:p>
        </p:txBody>
      </p:sp>
      <p:pic>
        <p:nvPicPr>
          <p:cNvPr id="4" name="Picture 3" descr="A screenshot of a cell phone&#10;&#10;Description automatically generated">
            <a:extLst>
              <a:ext uri="{FF2B5EF4-FFF2-40B4-BE49-F238E27FC236}">
                <a16:creationId xmlns:a16="http://schemas.microsoft.com/office/drawing/2014/main" id="{023D32FB-83A4-D946-9E32-1053EF625554}"/>
              </a:ext>
            </a:extLst>
          </p:cNvPr>
          <p:cNvPicPr>
            <a:picLocks noChangeAspect="1"/>
          </p:cNvPicPr>
          <p:nvPr/>
        </p:nvPicPr>
        <p:blipFill>
          <a:blip r:embed="rId3"/>
          <a:stretch>
            <a:fillRect/>
          </a:stretch>
        </p:blipFill>
        <p:spPr>
          <a:xfrm>
            <a:off x="318991" y="3657614"/>
            <a:ext cx="11554017" cy="2566292"/>
          </a:xfrm>
          <a:prstGeom prst="rect">
            <a:avLst/>
          </a:prstGeom>
        </p:spPr>
      </p:pic>
      <p:pic>
        <p:nvPicPr>
          <p:cNvPr id="7" name="Picture 6" descr="A picture containing bird, flower, tree&#10;&#10;Description automatically generated">
            <a:extLst>
              <a:ext uri="{FF2B5EF4-FFF2-40B4-BE49-F238E27FC236}">
                <a16:creationId xmlns:a16="http://schemas.microsoft.com/office/drawing/2014/main" id="{8660371F-FBDC-1443-B730-72CF191B0CF9}"/>
              </a:ext>
            </a:extLst>
          </p:cNvPr>
          <p:cNvPicPr>
            <a:picLocks noChangeAspect="1"/>
          </p:cNvPicPr>
          <p:nvPr/>
        </p:nvPicPr>
        <p:blipFill>
          <a:blip r:embed="rId4"/>
          <a:stretch>
            <a:fillRect/>
          </a:stretch>
        </p:blipFill>
        <p:spPr>
          <a:xfrm>
            <a:off x="5452329" y="1612904"/>
            <a:ext cx="5765546" cy="1535254"/>
          </a:xfrm>
          <a:prstGeom prst="rect">
            <a:avLst/>
          </a:prstGeom>
        </p:spPr>
      </p:pic>
    </p:spTree>
    <p:extLst>
      <p:ext uri="{BB962C8B-B14F-4D97-AF65-F5344CB8AC3E}">
        <p14:creationId xmlns:p14="http://schemas.microsoft.com/office/powerpoint/2010/main" val="1196547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450BE-557A-F144-B297-42861329C227}"/>
              </a:ext>
            </a:extLst>
          </p:cNvPr>
          <p:cNvSpPr>
            <a:spLocks noGrp="1"/>
          </p:cNvSpPr>
          <p:nvPr>
            <p:ph type="title"/>
          </p:nvPr>
        </p:nvSpPr>
        <p:spPr>
          <a:xfrm>
            <a:off x="714632" y="-143081"/>
            <a:ext cx="10515600" cy="1325563"/>
          </a:xfrm>
        </p:spPr>
        <p:txBody>
          <a:bodyPr/>
          <a:lstStyle/>
          <a:p>
            <a:r>
              <a:rPr lang="en-US" dirty="0"/>
              <a:t>LIME </a:t>
            </a:r>
            <a:r>
              <a:rPr lang="en-US" dirty="0" err="1"/>
              <a:t>Explainability</a:t>
            </a:r>
            <a:r>
              <a:rPr lang="en-US" dirty="0"/>
              <a:t> on </a:t>
            </a:r>
            <a:r>
              <a:rPr lang="en-US" dirty="0" err="1"/>
              <a:t>Keras</a:t>
            </a:r>
            <a:r>
              <a:rPr lang="en-US" dirty="0"/>
              <a:t> Predictions</a:t>
            </a:r>
          </a:p>
        </p:txBody>
      </p:sp>
      <p:sp>
        <p:nvSpPr>
          <p:cNvPr id="10" name="TextBox 9">
            <a:extLst>
              <a:ext uri="{FF2B5EF4-FFF2-40B4-BE49-F238E27FC236}">
                <a16:creationId xmlns:a16="http://schemas.microsoft.com/office/drawing/2014/main" id="{6FDD0C63-92C4-BF48-98A5-A77202533F74}"/>
              </a:ext>
            </a:extLst>
          </p:cNvPr>
          <p:cNvSpPr txBox="1"/>
          <p:nvPr/>
        </p:nvSpPr>
        <p:spPr>
          <a:xfrm>
            <a:off x="5378469" y="1154966"/>
            <a:ext cx="6686702" cy="954107"/>
          </a:xfrm>
          <a:prstGeom prst="rect">
            <a:avLst/>
          </a:prstGeom>
          <a:noFill/>
        </p:spPr>
        <p:txBody>
          <a:bodyPr wrap="none" rtlCol="0">
            <a:spAutoFit/>
          </a:bodyPr>
          <a:lstStyle/>
          <a:p>
            <a:r>
              <a:rPr lang="en-US" sz="2000" dirty="0"/>
              <a:t>Using this explainer to explain any random instance as follows.</a:t>
            </a:r>
          </a:p>
          <a:p>
            <a:br>
              <a:rPr lang="en-US" dirty="0"/>
            </a:br>
            <a:endParaRPr lang="en-US" dirty="0"/>
          </a:p>
        </p:txBody>
      </p:sp>
      <p:pic>
        <p:nvPicPr>
          <p:cNvPr id="4" name="Picture 3" descr="A screenshot of a cell phone&#10;&#10;Description automatically generated">
            <a:extLst>
              <a:ext uri="{FF2B5EF4-FFF2-40B4-BE49-F238E27FC236}">
                <a16:creationId xmlns:a16="http://schemas.microsoft.com/office/drawing/2014/main" id="{91EF547F-4885-6C43-9F45-343732F58BD6}"/>
              </a:ext>
            </a:extLst>
          </p:cNvPr>
          <p:cNvPicPr>
            <a:picLocks noChangeAspect="1"/>
          </p:cNvPicPr>
          <p:nvPr/>
        </p:nvPicPr>
        <p:blipFill>
          <a:blip r:embed="rId2"/>
          <a:stretch>
            <a:fillRect/>
          </a:stretch>
        </p:blipFill>
        <p:spPr>
          <a:xfrm>
            <a:off x="381459" y="1105491"/>
            <a:ext cx="4401971" cy="2274034"/>
          </a:xfrm>
          <a:prstGeom prst="rect">
            <a:avLst/>
          </a:prstGeom>
        </p:spPr>
      </p:pic>
      <p:pic>
        <p:nvPicPr>
          <p:cNvPr id="7" name="Picture 6" descr="A picture containing knife&#10;&#10;Description automatically generated">
            <a:extLst>
              <a:ext uri="{FF2B5EF4-FFF2-40B4-BE49-F238E27FC236}">
                <a16:creationId xmlns:a16="http://schemas.microsoft.com/office/drawing/2014/main" id="{1C24A754-0E1A-C140-A580-CA7562DCC805}"/>
              </a:ext>
            </a:extLst>
          </p:cNvPr>
          <p:cNvPicPr>
            <a:picLocks noChangeAspect="1"/>
          </p:cNvPicPr>
          <p:nvPr/>
        </p:nvPicPr>
        <p:blipFill>
          <a:blip r:embed="rId3"/>
          <a:stretch>
            <a:fillRect/>
          </a:stretch>
        </p:blipFill>
        <p:spPr>
          <a:xfrm>
            <a:off x="5488172" y="1710569"/>
            <a:ext cx="5914596" cy="926591"/>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84D693C8-50C1-2F4B-848F-94ED087DAF69}"/>
              </a:ext>
            </a:extLst>
          </p:cNvPr>
          <p:cNvPicPr>
            <a:picLocks noChangeAspect="1"/>
          </p:cNvPicPr>
          <p:nvPr/>
        </p:nvPicPr>
        <p:blipFill>
          <a:blip r:embed="rId4"/>
          <a:stretch>
            <a:fillRect/>
          </a:stretch>
        </p:blipFill>
        <p:spPr>
          <a:xfrm>
            <a:off x="381459" y="3935256"/>
            <a:ext cx="11423904" cy="2488375"/>
          </a:xfrm>
          <a:prstGeom prst="rect">
            <a:avLst/>
          </a:prstGeom>
        </p:spPr>
      </p:pic>
    </p:spTree>
    <p:extLst>
      <p:ext uri="{BB962C8B-B14F-4D97-AF65-F5344CB8AC3E}">
        <p14:creationId xmlns:p14="http://schemas.microsoft.com/office/powerpoint/2010/main" val="40273713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3771</TotalTime>
  <Words>1433</Words>
  <Application>Microsoft Macintosh PowerPoint</Application>
  <PresentationFormat>Widescreen</PresentationFormat>
  <Paragraphs>79</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 Unicode MS</vt:lpstr>
      <vt:lpstr>Arial</vt:lpstr>
      <vt:lpstr>Calibri</vt:lpstr>
      <vt:lpstr>Calibri Light</vt:lpstr>
      <vt:lpstr>Office Theme</vt:lpstr>
      <vt:lpstr>PowerPoint Presentation</vt:lpstr>
      <vt:lpstr>Revisiting Problem Statement</vt:lpstr>
      <vt:lpstr>Technical Architecture Diagram</vt:lpstr>
      <vt:lpstr>Data Preparation and Modeling</vt:lpstr>
      <vt:lpstr>Feature Importance in LightGBM</vt:lpstr>
      <vt:lpstr>Explainability Techniques</vt:lpstr>
      <vt:lpstr>LIME Technique</vt:lpstr>
      <vt:lpstr>LIME Explainability on LightGBM Predictions</vt:lpstr>
      <vt:lpstr>LIME Explainability on Keras Predictions</vt:lpstr>
      <vt:lpstr>SHAP (SHapley Additive exPlanations) </vt:lpstr>
      <vt:lpstr>SHAP Explainability on LightGBM Predictions </vt:lpstr>
      <vt:lpstr>SHAP Explainability on LightGBM Predictions </vt:lpstr>
      <vt:lpstr>SHAP Explainability on LightGBM Predictions </vt:lpstr>
      <vt:lpstr>SHAP Explainability on LightGBM Predictions </vt:lpstr>
      <vt:lpstr>SHAP Explainability on Keras Predictions </vt:lpstr>
      <vt:lpstr>SHAP Explainability on Keras Predictions </vt:lpstr>
      <vt:lpstr>Differences between SHAP and LIME </vt:lpstr>
      <vt:lpstr>Relevant Research Work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Shilpi Bhattacharyya</dc:creator>
  <cp:lastModifiedBy>Shilpi Bhattacharyya</cp:lastModifiedBy>
  <cp:revision>48</cp:revision>
  <dcterms:created xsi:type="dcterms:W3CDTF">2019-12-07T03:48:15Z</dcterms:created>
  <dcterms:modified xsi:type="dcterms:W3CDTF">2019-12-10T15:42:26Z</dcterms:modified>
</cp:coreProperties>
</file>